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8" y="2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06E5CE-2757-4900-A9A7-7FF274EC8A99}" type="datetimeFigureOut">
              <a:rPr lang="hu-HU" smtClean="0"/>
              <a:t>17. 05. 24.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7FB596-05BA-4B1C-A868-63C3F19717FD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1088" y="764704"/>
            <a:ext cx="8062912" cy="1470025"/>
          </a:xfrm>
        </p:spPr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repülés története</a:t>
            </a: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4" name="Picture 4" descr="Képtalálat a következőre: „hőlégballo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52395" cy="2664296"/>
          </a:xfrm>
          <a:prstGeom prst="rect">
            <a:avLst/>
          </a:prstGeom>
          <a:noFill/>
        </p:spPr>
      </p:pic>
      <p:pic>
        <p:nvPicPr>
          <p:cNvPr id="14338" name="Picture 2" descr="Képtalálat a következőre: „wright fivérek gépe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435561" cy="2592288"/>
          </a:xfrm>
          <a:prstGeom prst="rect">
            <a:avLst/>
          </a:prstGeom>
          <a:noFill/>
        </p:spPr>
      </p:pic>
      <p:pic>
        <p:nvPicPr>
          <p:cNvPr id="14340" name="Picture 4" descr="Kapcsolódó 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6952"/>
            <a:ext cx="3470736" cy="229746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jövő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fejlődés nem áll meg! Egyre messzebb jutunk, és egyre gyorsabban. Elhagyjuk a bolygónk, irány a világűr.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72" y="3946997"/>
            <a:ext cx="3923928" cy="26159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46996"/>
            <a:ext cx="3973067" cy="2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Feladat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rövid áttekintőből inspirálódva készíts olyan rajzot vagy festményt, ami a repülés történetét bemutatja egy rajzlapon belül</a:t>
            </a:r>
            <a:r>
              <a:rPr lang="hu-HU" sz="4000" dirty="0"/>
              <a:t>,</a:t>
            </a:r>
            <a:r>
              <a:rPr lang="hu-HU" sz="4000" dirty="0" smtClean="0"/>
              <a:t> a kezdetektől napjainkig és tovább!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39685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Repülés hőlégballonnal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0" y="1124744"/>
            <a:ext cx="5436096" cy="602128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1700-as évek közepén a franciaországi Annonay-ban működő papírgyáros család két sarja, a </a:t>
            </a:r>
            <a:r>
              <a:rPr lang="hu-HU" dirty="0" smtClean="0"/>
              <a:t>később csak</a:t>
            </a:r>
            <a:r>
              <a:rPr lang="hu-HU" dirty="0"/>
              <a:t> Montgolfier fivérekként ismert Josef és Etienne kísérletezni kezdtek, és először vízgőzzel próbálták magasba emeltetni hőlégballonjukat, de a kihűlő vízgőz kicsapódott és átnedvesítette a papírból készült ballont</a:t>
            </a:r>
            <a:r>
              <a:rPr lang="hu-HU" dirty="0" smtClean="0"/>
              <a:t>.</a:t>
            </a:r>
          </a:p>
          <a:p>
            <a:pPr marL="64008" indent="0">
              <a:buNone/>
            </a:pPr>
            <a:endParaRPr lang="hu-HU" dirty="0" smtClean="0"/>
          </a:p>
          <a:p>
            <a:r>
              <a:rPr lang="hu-HU" dirty="0"/>
              <a:t>Először üresen engedték fel léggömbjüket a magasba, később állatokat (egy juhot, egy kakast és egy kacsát) helyeztek a kosárba. Végül eldöntötték, hogy elvégzik az első emberes repülést.</a:t>
            </a:r>
          </a:p>
          <a:p>
            <a:endParaRPr lang="hu-HU" dirty="0"/>
          </a:p>
        </p:txBody>
      </p:sp>
      <p:pic>
        <p:nvPicPr>
          <p:cNvPr id="12290" name="Picture 2" descr="https://upload.wikimedia.org/wikipedia/commons/thumb/8/82/Luftschiff_Montgolfier.jpg/250px-Luftschiff_Montgolf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2381250" cy="2857500"/>
          </a:xfrm>
          <a:prstGeom prst="rect">
            <a:avLst/>
          </a:prstGeom>
          <a:noFill/>
        </p:spPr>
      </p:pic>
      <p:pic>
        <p:nvPicPr>
          <p:cNvPr id="12294" name="Picture 6" descr="Képtalálat a következőre: „hőlégballon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85718"/>
            <a:ext cx="3707904" cy="247228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A siklórepülés</a:t>
            </a:r>
            <a:br>
              <a:rPr lang="hu-HU" dirty="0">
                <a:solidFill>
                  <a:schemeClr val="accent1"/>
                </a:solidFill>
              </a:rPr>
            </a:b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5760640" cy="5069159"/>
          </a:xfrm>
        </p:spPr>
        <p:txBody>
          <a:bodyPr>
            <a:normAutofit fontScale="92500"/>
          </a:bodyPr>
          <a:lstStyle/>
          <a:p>
            <a:r>
              <a:rPr lang="hu-HU" sz="2400" dirty="0"/>
              <a:t>A </a:t>
            </a:r>
            <a:r>
              <a:rPr lang="hu-HU" sz="2400" b="1" dirty="0"/>
              <a:t>siklórepülés</a:t>
            </a:r>
            <a:r>
              <a:rPr lang="hu-HU" sz="2400" dirty="0"/>
              <a:t> egy sport, amelyben a sportolók hajtómű nélküli repülőgépekkel (</a:t>
            </a:r>
            <a:r>
              <a:rPr lang="hu-HU" sz="2400" dirty="0" smtClean="0"/>
              <a:t>vitorlázógépekkel</a:t>
            </a:r>
            <a:r>
              <a:rPr lang="hu-HU" sz="2400" dirty="0"/>
              <a:t>), vagy egyéb hajtómű nélküli repülő szerkezetekkel (sárkányrepülő, </a:t>
            </a:r>
            <a:r>
              <a:rPr lang="hu-HU" sz="2400" dirty="0" smtClean="0"/>
              <a:t>siklóernyő) </a:t>
            </a:r>
            <a:r>
              <a:rPr lang="hu-HU" sz="2400" dirty="0"/>
              <a:t>repülnek</a:t>
            </a:r>
            <a:r>
              <a:rPr lang="hu-HU" sz="2400" dirty="0" smtClean="0"/>
              <a:t>.</a:t>
            </a:r>
          </a:p>
          <a:p>
            <a:pPr marL="64008" indent="0">
              <a:buNone/>
            </a:pPr>
            <a:endParaRPr lang="hu-HU" sz="2400" dirty="0" smtClean="0"/>
          </a:p>
          <a:p>
            <a:r>
              <a:rPr lang="hu-HU" sz="2400" dirty="0"/>
              <a:t>Hajtómű nélküli repülőeszközzel úgy lehet emelkedni, ha kihasználjuk a környező levegőhöz képest emelkedő légtömeg energiáját. Ez háromféleképpen képzelhető el: </a:t>
            </a:r>
            <a:r>
              <a:rPr lang="hu-HU" sz="2400" dirty="0" smtClean="0"/>
              <a:t>termikrepüléssel, lejtőrepüléssel, </a:t>
            </a:r>
            <a:r>
              <a:rPr lang="hu-HU" sz="2400" dirty="0"/>
              <a:t>vagy </a:t>
            </a:r>
            <a:r>
              <a:rPr lang="hu-HU" sz="2400" dirty="0" smtClean="0"/>
              <a:t>hullámrepüléssel.</a:t>
            </a:r>
            <a:endParaRPr lang="hu-HU" sz="2400" dirty="0"/>
          </a:p>
        </p:txBody>
      </p:sp>
      <p:pic>
        <p:nvPicPr>
          <p:cNvPr id="11266" name="Picture 2" descr="https://upload.wikimedia.org/wikipedia/hu/thumb/1/1a/Lilienthal_sikl%C3%B3rep%C3%BCl%C5%91g%C3%A9pe.jpg/250px-Lilienthal_sikl%C3%B3rep%C3%BCl%C5%91g%C3%A9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8920"/>
            <a:ext cx="2808312" cy="232528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Az első igazi repülőgépek</a:t>
            </a:r>
            <a:br>
              <a:rPr lang="hu-HU" dirty="0">
                <a:solidFill>
                  <a:schemeClr val="accent1"/>
                </a:solidFill>
              </a:rPr>
            </a:b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5040560" cy="4709120"/>
          </a:xfrm>
        </p:spPr>
        <p:txBody>
          <a:bodyPr>
            <a:normAutofit/>
          </a:bodyPr>
          <a:lstStyle/>
          <a:p>
            <a:r>
              <a:rPr lang="hu-HU" sz="2400" dirty="0"/>
              <a:t>A Wright fivérek alkották meg az első működőképes repülőgépet, a Wright Flyer-t. 1903-ban építették meg a Wright Flyert, amelyre később Flyer I-ként hivatkoztak. Ez a gép </a:t>
            </a:r>
            <a:r>
              <a:rPr lang="hu-HU" sz="2400" dirty="0" err="1"/>
              <a:t>Kitty</a:t>
            </a:r>
            <a:r>
              <a:rPr lang="hu-HU" sz="2400" dirty="0"/>
              <a:t> </a:t>
            </a:r>
            <a:r>
              <a:rPr lang="hu-HU" sz="2400" dirty="0" err="1" smtClean="0"/>
              <a:t>Hawként</a:t>
            </a:r>
            <a:r>
              <a:rPr lang="hu-HU" sz="2400" dirty="0" smtClean="0"/>
              <a:t> </a:t>
            </a:r>
            <a:r>
              <a:rPr lang="hu-HU" sz="2400" dirty="0"/>
              <a:t>is </a:t>
            </a:r>
            <a:r>
              <a:rPr lang="hu-HU" sz="2400" dirty="0" smtClean="0"/>
              <a:t>ismert. A </a:t>
            </a:r>
            <a:r>
              <a:rPr lang="hu-HU" sz="2400" dirty="0"/>
              <a:t>gépet faragott légcsavar és a Taylor által Daytonban, a bicikliműhelyben épített motor hajtotta.</a:t>
            </a:r>
          </a:p>
        </p:txBody>
      </p:sp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2636912"/>
            <a:ext cx="3852936" cy="297090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</a:rPr>
              <a:t>Sopwith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Pup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88" y="1628800"/>
            <a:ext cx="5112568" cy="4786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b="1" dirty="0" smtClean="0"/>
              <a:t>Sopwith Pup (1917):</a:t>
            </a:r>
            <a:r>
              <a:rPr lang="hu-HU" sz="2400" dirty="0" smtClean="0"/>
              <a:t> Az első világháború alatt a repülőgépek hatalmas átalakuláson mentek keresztül. A háborús duplafedelűek már jóval gyorsabbak és kezesebbek voltak elődeiknél. A Sopwith Pup kis forgatómotorjával túllépte a 185 km/h-s sebességet, és kitűnő irányíthatósága révén a légi harcok gladiátorává lett.</a:t>
            </a:r>
            <a:endParaRPr lang="hu-HU" sz="2400" dirty="0"/>
          </a:p>
        </p:txBody>
      </p:sp>
      <p:pic>
        <p:nvPicPr>
          <p:cNvPr id="17410" name="Picture 2" descr="Képtalálat a következőre: „Sopwith Pup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923928" cy="28083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Deperdussin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5" y="1484784"/>
            <a:ext cx="5313465" cy="5112568"/>
          </a:xfrm>
        </p:spPr>
        <p:txBody>
          <a:bodyPr>
            <a:noAutofit/>
          </a:bodyPr>
          <a:lstStyle/>
          <a:p>
            <a:r>
              <a:rPr lang="hu-HU" sz="2000" dirty="0" smtClean="0"/>
              <a:t>A </a:t>
            </a:r>
            <a:r>
              <a:rPr lang="hu-HU" sz="2000" b="1" dirty="0" smtClean="0"/>
              <a:t>SPAD</a:t>
            </a:r>
            <a:r>
              <a:rPr lang="hu-HU" sz="2000" dirty="0" smtClean="0"/>
              <a:t> (</a:t>
            </a:r>
            <a:r>
              <a:rPr lang="hu-HU" sz="2000" i="1" dirty="0" err="1" smtClean="0"/>
              <a:t>Société</a:t>
            </a:r>
            <a:r>
              <a:rPr lang="hu-HU" sz="2000" i="1" dirty="0" smtClean="0"/>
              <a:t> Pour L'</a:t>
            </a:r>
            <a:r>
              <a:rPr lang="hu-HU" sz="2000" i="1" dirty="0" err="1" smtClean="0"/>
              <a:t>Aviation</a:t>
            </a:r>
            <a:r>
              <a:rPr lang="hu-HU" sz="2000" i="1" dirty="0" smtClean="0"/>
              <a:t> et </a:t>
            </a:r>
            <a:r>
              <a:rPr lang="hu-HU" sz="2000" i="1" dirty="0" err="1" smtClean="0"/>
              <a:t>ses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Dérivés</a:t>
            </a:r>
            <a:r>
              <a:rPr lang="hu-HU" sz="2000" dirty="0" smtClean="0"/>
              <a:t>) egy francia repülőgépgyártó cég volt, amely elsősorban első világháborús vadászgépeiről ismert.</a:t>
            </a:r>
            <a:r>
              <a:rPr lang="hu-HU" sz="2000" dirty="0"/>
              <a:t> A céget 1911-ben alapította Armand </a:t>
            </a:r>
            <a:r>
              <a:rPr lang="hu-HU" sz="2000" dirty="0" err="1"/>
              <a:t>Deperdussin</a:t>
            </a:r>
            <a:r>
              <a:rPr lang="hu-HU" sz="2000" dirty="0"/>
              <a:t> (1860-1924) </a:t>
            </a:r>
            <a:r>
              <a:rPr lang="hu-HU" sz="2000" i="1" dirty="0" err="1"/>
              <a:t>Aéroplanes</a:t>
            </a:r>
            <a:r>
              <a:rPr lang="hu-HU" sz="2000" i="1" dirty="0"/>
              <a:t> </a:t>
            </a:r>
            <a:r>
              <a:rPr lang="hu-HU" sz="2000" i="1" dirty="0" err="1"/>
              <a:t>Deperdussin</a:t>
            </a:r>
            <a:r>
              <a:rPr lang="hu-HU" sz="2000" dirty="0"/>
              <a:t> néven</a:t>
            </a:r>
            <a:r>
              <a:rPr lang="hu-HU" sz="2000" dirty="0" smtClean="0"/>
              <a:t>.</a:t>
            </a:r>
            <a:r>
              <a:rPr lang="hu-HU" sz="2000" dirty="0"/>
              <a:t> </a:t>
            </a:r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/>
              <a:t>A </a:t>
            </a:r>
            <a:r>
              <a:rPr lang="hu-HU" sz="2000" dirty="0"/>
              <a:t>cég nagy sikert ért el a forradalmian új, </a:t>
            </a:r>
            <a:r>
              <a:rPr lang="hu-HU" sz="2000" dirty="0" smtClean="0"/>
              <a:t>egyhéjú </a:t>
            </a:r>
            <a:r>
              <a:rPr lang="hu-HU" sz="2000" dirty="0"/>
              <a:t>törzzsel épített </a:t>
            </a:r>
            <a:r>
              <a:rPr lang="hu-HU" sz="2000" dirty="0" err="1"/>
              <a:t>Deperdussin</a:t>
            </a:r>
            <a:r>
              <a:rPr lang="hu-HU" sz="2000" dirty="0"/>
              <a:t> </a:t>
            </a:r>
            <a:r>
              <a:rPr lang="hu-HU" sz="2000" dirty="0" err="1"/>
              <a:t>Monocoque-kal</a:t>
            </a:r>
            <a:r>
              <a:rPr lang="hu-HU" sz="2000" dirty="0"/>
              <a:t>, amely 1912-ben és 1913-ban megnyerte a Gordon </a:t>
            </a:r>
            <a:r>
              <a:rPr lang="hu-HU" sz="2000" dirty="0" err="1"/>
              <a:t>Bennett-díjat</a:t>
            </a:r>
            <a:r>
              <a:rPr lang="hu-HU" sz="2000" dirty="0"/>
              <a:t>, több sebességrekordot is felállított, és ez volt az első repülőgép, amely meghaladta a 200 km/h sebességet.</a:t>
            </a:r>
          </a:p>
        </p:txBody>
      </p:sp>
      <p:pic>
        <p:nvPicPr>
          <p:cNvPr id="43010" name="Picture 2" descr="Képtalálat a következőre: „Deperdussi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961" y="2564904"/>
            <a:ext cx="3770784" cy="25138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Hawker Hart</a:t>
            </a:r>
            <a:br>
              <a:rPr lang="hu-HU" dirty="0" smtClean="0">
                <a:solidFill>
                  <a:schemeClr val="accent1"/>
                </a:solidFill>
              </a:rPr>
            </a:b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86" y="1556792"/>
            <a:ext cx="5472608" cy="464253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„Villámgyors szarvas”: egy brit, kétüléses, kétfedelű, könnyű bombázó repülőgép. </a:t>
            </a:r>
          </a:p>
          <a:p>
            <a:pPr marL="64008" indent="0">
              <a:buNone/>
            </a:pP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1920-as évek végéről származó klasszikus katonai repülőgép egy 1926-os kiírás eredményeként született</a:t>
            </a:r>
            <a:r>
              <a:rPr lang="hu-HU" dirty="0" smtClean="0"/>
              <a:t>.</a:t>
            </a:r>
          </a:p>
          <a:p>
            <a:pPr marL="64008" indent="0">
              <a:buNone/>
            </a:pPr>
            <a:endParaRPr lang="hu-HU" dirty="0" smtClean="0"/>
          </a:p>
          <a:p>
            <a:r>
              <a:rPr lang="hu-HU" dirty="0"/>
              <a:t> A Hartokat az Egyesült Királyságban már 1938 során visszavonták az </a:t>
            </a:r>
            <a:r>
              <a:rPr lang="hu-HU" dirty="0" smtClean="0"/>
              <a:t>első-vonalbeli </a:t>
            </a:r>
            <a:r>
              <a:rPr lang="hu-HU" dirty="0"/>
              <a:t>szolgálatból, de iskolagépként még hosszú ideig sikeresek maradtak. </a:t>
            </a:r>
          </a:p>
        </p:txBody>
      </p:sp>
      <p:pic>
        <p:nvPicPr>
          <p:cNvPr id="44034" name="Picture 2" descr="Képtalálat a következőre: „Hawker Hart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866" y="2060848"/>
            <a:ext cx="3535443" cy="295232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Helikopter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300" dirty="0"/>
              <a:t>Minden repülő </a:t>
            </a:r>
            <a:r>
              <a:rPr lang="hu-HU" sz="2300" dirty="0" smtClean="0"/>
              <a:t>gépezet </a:t>
            </a:r>
            <a:r>
              <a:rPr lang="hu-HU" sz="2300" dirty="0"/>
              <a:t>közül a helikopter a legsokoldalúbb jármű. Rotorjával pillanatok alatt a levegőbe emelkedik, képes egy helyben lebegni, és </a:t>
            </a:r>
            <a:r>
              <a:rPr lang="hu-HU" sz="2300" dirty="0" smtClean="0"/>
              <a:t>egy </a:t>
            </a:r>
            <a:r>
              <a:rPr lang="hu-HU" sz="2300" dirty="0"/>
              <a:t>autóbusznál alig nagyobb területre is leszállhat</a:t>
            </a:r>
            <a:r>
              <a:rPr lang="hu-HU" dirty="0"/>
              <a:t>. </a:t>
            </a:r>
            <a:r>
              <a:rPr lang="hu-HU" sz="2300" dirty="0"/>
              <a:t>Az első igazi helikoptert, a ”</a:t>
            </a:r>
            <a:r>
              <a:rPr lang="hu-HU" sz="2300" dirty="0" smtClean="0"/>
              <a:t>Kolibrit ” </a:t>
            </a:r>
            <a:r>
              <a:rPr lang="hu-HU" sz="2300" dirty="0"/>
              <a:t>egy német feltaláló, </a:t>
            </a:r>
            <a:r>
              <a:rPr lang="hu-HU" sz="2300" b="1" dirty="0"/>
              <a:t>Anton </a:t>
            </a:r>
            <a:r>
              <a:rPr lang="hu-HU" sz="2300" b="1" dirty="0" err="1"/>
              <a:t>Flettner</a:t>
            </a:r>
            <a:r>
              <a:rPr lang="hu-HU" sz="2300" dirty="0"/>
              <a:t> építette meg </a:t>
            </a:r>
            <a:r>
              <a:rPr lang="hu-HU" sz="2300" dirty="0" smtClean="0"/>
              <a:t>1937-ben.</a:t>
            </a:r>
            <a:endParaRPr lang="hu-HU" sz="23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37" y="4289056"/>
            <a:ext cx="3007839" cy="22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/>
                </a:solidFill>
              </a:rPr>
              <a:t>Sugárhajtású </a:t>
            </a:r>
            <a:r>
              <a:rPr lang="hu-HU" dirty="0" smtClean="0">
                <a:solidFill>
                  <a:schemeClr val="accent1"/>
                </a:solidFill>
              </a:rPr>
              <a:t>repülőgépek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A sugárhajtású gépek a negyvenes években jelentek meg, és azóta teljesen átformálták a légi közlekedést. Addig csak a leggazdagabbak engedhették meg maguknak a repülést, de ma már évente sok millió ember ül repülőgépre. A sugárhajtású gépeket nagy átáramlású gázturbinák </a:t>
            </a:r>
            <a:r>
              <a:rPr lang="hu-HU" sz="2300" dirty="0" smtClean="0"/>
              <a:t>hajtják.</a:t>
            </a:r>
            <a:endParaRPr lang="hu-HU" sz="23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4167862"/>
            <a:ext cx="4499992" cy="25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</TotalTime>
  <Words>201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Lendület</vt:lpstr>
      <vt:lpstr>A repülés története</vt:lpstr>
      <vt:lpstr>Repülés hőlégballonnal </vt:lpstr>
      <vt:lpstr>A siklórepülés </vt:lpstr>
      <vt:lpstr>Az első igazi repülőgépek </vt:lpstr>
      <vt:lpstr>Sopwith Pup</vt:lpstr>
      <vt:lpstr>Deperdussin</vt:lpstr>
      <vt:lpstr>Hawker Hart </vt:lpstr>
      <vt:lpstr>Helikopter</vt:lpstr>
      <vt:lpstr>Sugárhajtású repülőgépek</vt:lpstr>
      <vt:lpstr>A jövő</vt:lpstr>
      <vt:lpstr>Feladat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Repülés története</dc:title>
  <dc:creator>Holcz</dc:creator>
  <cp:lastModifiedBy>macbook</cp:lastModifiedBy>
  <cp:revision>17</cp:revision>
  <dcterms:created xsi:type="dcterms:W3CDTF">2017-05-22T16:26:16Z</dcterms:created>
  <dcterms:modified xsi:type="dcterms:W3CDTF">2017-05-24T10:05:54Z</dcterms:modified>
</cp:coreProperties>
</file>