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A8D8F4-1C08-439D-9646-A35A68815357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549E7DE-1418-4BAF-B377-EDF7DE37957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D8F4-1C08-439D-9646-A35A68815357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E7DE-1418-4BAF-B377-EDF7DE3795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D8F4-1C08-439D-9646-A35A68815357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E7DE-1418-4BAF-B377-EDF7DE3795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8D8F4-1C08-439D-9646-A35A68815357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49E7DE-1418-4BAF-B377-EDF7DE37957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A8D8F4-1C08-439D-9646-A35A68815357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549E7DE-1418-4BAF-B377-EDF7DE37957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D8F4-1C08-439D-9646-A35A68815357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E7DE-1418-4BAF-B377-EDF7DE37957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D8F4-1C08-439D-9646-A35A68815357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E7DE-1418-4BAF-B377-EDF7DE37957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8D8F4-1C08-439D-9646-A35A68815357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49E7DE-1418-4BAF-B377-EDF7DE37957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D8F4-1C08-439D-9646-A35A68815357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E7DE-1418-4BAF-B377-EDF7DE3795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8D8F4-1C08-439D-9646-A35A68815357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49E7DE-1418-4BAF-B377-EDF7DE37957B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8D8F4-1C08-439D-9646-A35A68815357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49E7DE-1418-4BAF-B377-EDF7DE37957B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A8D8F4-1C08-439D-9646-A35A68815357}" type="datetimeFigureOut">
              <a:rPr lang="hu-HU" smtClean="0"/>
              <a:t>2018. 11. 03.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49E7DE-1418-4BAF-B377-EDF7DE37957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Ismertebb fűszerek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Földes Károly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Carum_carvi_-_Köhler–s_Medizinal-Pflanzen-17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55772" y="2362200"/>
            <a:ext cx="3260456" cy="3886200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214810" y="714356"/>
            <a:ext cx="4714907" cy="5411807"/>
          </a:xfrm>
        </p:spPr>
        <p:txBody>
          <a:bodyPr/>
          <a:lstStyle/>
          <a:p>
            <a:r>
              <a:rPr lang="hu-HU" dirty="0"/>
              <a:t>A legelterjedtebb és legkedveltebb fűszerek közé </a:t>
            </a:r>
            <a:r>
              <a:rPr lang="hu-HU" dirty="0" smtClean="0"/>
              <a:t>tartozik.</a:t>
            </a:r>
          </a:p>
          <a:p>
            <a:r>
              <a:rPr lang="hu-HU" dirty="0" smtClean="0"/>
              <a:t> Már </a:t>
            </a:r>
            <a:r>
              <a:rPr lang="hu-HU" dirty="0"/>
              <a:t>a Biblia is említi nagyszerű tulajdonságait. </a:t>
            </a:r>
            <a:endParaRPr lang="hu-HU" dirty="0" smtClean="0"/>
          </a:p>
          <a:p>
            <a:r>
              <a:rPr lang="hu-HU" dirty="0" smtClean="0"/>
              <a:t>Európában </a:t>
            </a:r>
            <a:r>
              <a:rPr lang="hu-HU" dirty="0"/>
              <a:t>a13. </a:t>
            </a:r>
            <a:r>
              <a:rPr lang="hu-HU" dirty="0" smtClean="0"/>
              <a:t>században</a:t>
            </a:r>
            <a:r>
              <a:rPr lang="hu-HU" dirty="0"/>
              <a:t> terjedt el</a:t>
            </a:r>
            <a:r>
              <a:rPr lang="hu-HU" dirty="0" smtClean="0"/>
              <a:t>.</a:t>
            </a:r>
          </a:p>
          <a:p>
            <a:r>
              <a:rPr lang="hu-HU" dirty="0"/>
              <a:t>Az erősen fűszeres ízű mag  hatóanyaga az illóolajában levő </a:t>
            </a:r>
            <a:r>
              <a:rPr lang="hu-HU" dirty="0" err="1"/>
              <a:t>karvon</a:t>
            </a:r>
            <a:r>
              <a:rPr lang="hu-HU" dirty="0"/>
              <a:t>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hu-HU" dirty="0" smtClean="0"/>
              <a:t>Fűszerkömény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Garlic_Bulbs_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2831104"/>
            <a:ext cx="3571900" cy="2472854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571480"/>
            <a:ext cx="4041775" cy="5554683"/>
          </a:xfrm>
        </p:spPr>
        <p:txBody>
          <a:bodyPr/>
          <a:lstStyle/>
          <a:p>
            <a:r>
              <a:rPr lang="hu-HU" dirty="0"/>
              <a:t>Gyógy- és fűszernövény, melynek hagymája fogyasztható; felvágva erőteljes aromát </a:t>
            </a:r>
            <a:r>
              <a:rPr lang="hu-HU" dirty="0" smtClean="0"/>
              <a:t>bocsát </a:t>
            </a:r>
            <a:r>
              <a:rPr lang="hu-HU" dirty="0"/>
              <a:t>ki</a:t>
            </a:r>
            <a:r>
              <a:rPr lang="hu-HU" dirty="0" smtClean="0"/>
              <a:t>.</a:t>
            </a:r>
          </a:p>
          <a:p>
            <a:r>
              <a:rPr lang="hu-HU" dirty="0"/>
              <a:t>Elő- és Dél-Ázsiában őshonos; különleges </a:t>
            </a:r>
            <a:r>
              <a:rPr lang="hu-HU" dirty="0" err="1"/>
              <a:t>ízjavító</a:t>
            </a:r>
            <a:r>
              <a:rPr lang="hu-HU" dirty="0"/>
              <a:t> hatása miatt az egész világon kedvelik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hu-HU" dirty="0" smtClean="0"/>
              <a:t>Fokhagyma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Zingiber_officinale_-_Köhler–s_Medizinal-Pflanzen-14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714612" y="3214686"/>
            <a:ext cx="2476500" cy="3409950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71670" y="428604"/>
            <a:ext cx="6858015" cy="5697559"/>
          </a:xfrm>
        </p:spPr>
        <p:txBody>
          <a:bodyPr/>
          <a:lstStyle/>
          <a:p>
            <a:r>
              <a:rPr lang="hu-HU" dirty="0"/>
              <a:t>A </a:t>
            </a:r>
            <a:r>
              <a:rPr lang="hu-HU" b="1" dirty="0"/>
              <a:t>közönséges gyömbér</a:t>
            </a:r>
            <a:r>
              <a:rPr lang="hu-HU" dirty="0"/>
              <a:t>  a gyömbérfélék </a:t>
            </a:r>
            <a:r>
              <a:rPr lang="hu-HU" dirty="0" smtClean="0"/>
              <a:t>családjába </a:t>
            </a:r>
            <a:r>
              <a:rPr lang="hu-HU" dirty="0"/>
              <a:t>tartozó növényfaj, fűszer- </a:t>
            </a:r>
            <a:r>
              <a:rPr lang="hu-HU" dirty="0" smtClean="0"/>
              <a:t>és gyógynövény.</a:t>
            </a:r>
          </a:p>
          <a:p>
            <a:r>
              <a:rPr lang="hu-HU" dirty="0"/>
              <a:t>Kínában már Kr. e. előtt több évszázaddal </a:t>
            </a:r>
            <a:r>
              <a:rPr lang="hu-HU" dirty="0" smtClean="0"/>
              <a:t>használták.</a:t>
            </a:r>
          </a:p>
          <a:p>
            <a:r>
              <a:rPr lang="hu-HU" dirty="0"/>
              <a:t>A középkorban jelentős szerepet játszott a fűszerkereskedelemben.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500034" y="857232"/>
            <a:ext cx="1614470" cy="658368"/>
          </a:xfrm>
        </p:spPr>
        <p:txBody>
          <a:bodyPr/>
          <a:lstStyle/>
          <a:p>
            <a:r>
              <a:rPr lang="hu-HU" dirty="0" smtClean="0"/>
              <a:t>Gyömbér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Illustration_Anethum_graveolens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488" y="3429000"/>
            <a:ext cx="1928826" cy="3256749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57158" y="357166"/>
            <a:ext cx="8501121" cy="5768997"/>
          </a:xfrm>
        </p:spPr>
        <p:txBody>
          <a:bodyPr/>
          <a:lstStyle/>
          <a:p>
            <a:r>
              <a:rPr lang="hu-HU" dirty="0"/>
              <a:t>A </a:t>
            </a:r>
            <a:r>
              <a:rPr lang="hu-HU" b="1" dirty="0"/>
              <a:t>kapor</a:t>
            </a:r>
            <a:r>
              <a:rPr lang="hu-HU" dirty="0"/>
              <a:t>  közismert gyógy- és </a:t>
            </a:r>
            <a:r>
              <a:rPr lang="hu-HU" dirty="0" smtClean="0"/>
              <a:t>fűszernövény.</a:t>
            </a:r>
          </a:p>
          <a:p>
            <a:r>
              <a:rPr lang="hu-HU" dirty="0"/>
              <a:t>Népies elnevezései: fűszerkapor, </a:t>
            </a:r>
            <a:r>
              <a:rPr lang="hu-HU" dirty="0" err="1"/>
              <a:t>kertikapor</a:t>
            </a:r>
            <a:r>
              <a:rPr lang="hu-HU" dirty="0"/>
              <a:t>, </a:t>
            </a:r>
            <a:r>
              <a:rPr lang="hu-HU" dirty="0" err="1"/>
              <a:t>kertikömény</a:t>
            </a:r>
            <a:r>
              <a:rPr lang="hu-HU" dirty="0"/>
              <a:t>, uborkafű</a:t>
            </a:r>
            <a:r>
              <a:rPr lang="hu-HU" dirty="0" smtClean="0"/>
              <a:t>.</a:t>
            </a:r>
          </a:p>
          <a:p>
            <a:r>
              <a:rPr lang="hu-HU" dirty="0"/>
              <a:t>Eredetileg a </a:t>
            </a:r>
            <a:r>
              <a:rPr lang="hu-HU" dirty="0" smtClean="0"/>
              <a:t>Földközi-tenger vidékén </a:t>
            </a:r>
            <a:r>
              <a:rPr lang="hu-HU" dirty="0"/>
              <a:t>termett</a:t>
            </a:r>
            <a:r>
              <a:rPr lang="hu-HU" dirty="0" smtClean="0"/>
              <a:t>.</a:t>
            </a:r>
          </a:p>
          <a:p>
            <a:r>
              <a:rPr lang="hu-HU" dirty="0"/>
              <a:t>Magyarország és a Kárpát-medence gasztronómiájában jelentős szerepet betöltő fűszernövény. </a:t>
            </a:r>
            <a:endParaRPr lang="hu-HU" dirty="0" smtClean="0"/>
          </a:p>
          <a:p>
            <a:r>
              <a:rPr lang="hu-HU" dirty="0" smtClean="0"/>
              <a:t>A</a:t>
            </a:r>
            <a:r>
              <a:rPr lang="hu-HU" dirty="0"/>
              <a:t> magyar konyhában előszeretettel használják a kaprot.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928662" y="4143380"/>
            <a:ext cx="1285884" cy="639762"/>
          </a:xfrm>
        </p:spPr>
        <p:txBody>
          <a:bodyPr/>
          <a:lstStyle/>
          <a:p>
            <a:r>
              <a:rPr lang="hu-HU" dirty="0" smtClean="0"/>
              <a:t>Kapor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Coriandrum_sativum_-_Köhler–s_Medizinal-Pflanzen-19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571604" y="2928934"/>
            <a:ext cx="2952746" cy="3713646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928926" y="500042"/>
            <a:ext cx="5757875" cy="5626121"/>
          </a:xfrm>
        </p:spPr>
        <p:txBody>
          <a:bodyPr/>
          <a:lstStyle/>
          <a:p>
            <a:r>
              <a:rPr lang="hu-HU" dirty="0"/>
              <a:t>Az egész növényt és fűszerként használt magját egyaránt szokás koriander néven nevezni</a:t>
            </a:r>
            <a:r>
              <a:rPr lang="hu-HU" dirty="0" smtClean="0"/>
              <a:t>.</a:t>
            </a:r>
          </a:p>
          <a:p>
            <a:r>
              <a:rPr lang="hu-HU" dirty="0"/>
              <a:t>Ősidők óta használt fűszer, mely a Földközi-tenger vidékéről származik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2328850" cy="658368"/>
          </a:xfrm>
        </p:spPr>
        <p:txBody>
          <a:bodyPr/>
          <a:lstStyle/>
          <a:p>
            <a:r>
              <a:rPr lang="hu-HU" dirty="0" smtClean="0"/>
              <a:t>Koriander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Capsicum_annuum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714480" y="4000504"/>
            <a:ext cx="3302000" cy="2451100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71671" y="571481"/>
            <a:ext cx="6615130" cy="3286147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 nemzetség valamennyi faja Közép-, illetve Dél-Amerikából származik, de mára a mérsékelt és a trópusi égövben szerte a világon termesztik őket</a:t>
            </a:r>
            <a:r>
              <a:rPr lang="hu-HU" dirty="0" smtClean="0"/>
              <a:t>.</a:t>
            </a:r>
          </a:p>
          <a:p>
            <a:r>
              <a:rPr lang="hu-HU" dirty="0"/>
              <a:t>Az indiánok </a:t>
            </a:r>
            <a:r>
              <a:rPr lang="hu-HU" dirty="0" smtClean="0"/>
              <a:t>nemcsak </a:t>
            </a:r>
            <a:r>
              <a:rPr lang="hu-HU" dirty="0"/>
              <a:t>ismerték, de termesztették is</a:t>
            </a:r>
            <a:r>
              <a:rPr lang="hu-HU" dirty="0" smtClean="0"/>
              <a:t>.</a:t>
            </a:r>
          </a:p>
          <a:p>
            <a:r>
              <a:rPr lang="hu-HU" dirty="0"/>
              <a:t>Eleinte a paprika főúri kastélyok virágoskertjeit díszítette</a:t>
            </a:r>
            <a:r>
              <a:rPr lang="hu-HU" dirty="0" smtClean="0"/>
              <a:t>.</a:t>
            </a:r>
          </a:p>
          <a:p>
            <a:r>
              <a:rPr lang="hu-HU" dirty="0"/>
              <a:t>Csak a 18. században vált általánosan ismertté; legelső termesztő körzete Szeged környékén volt.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142844" y="1285860"/>
            <a:ext cx="1614470" cy="658368"/>
          </a:xfrm>
        </p:spPr>
        <p:txBody>
          <a:bodyPr/>
          <a:lstStyle/>
          <a:p>
            <a:r>
              <a:rPr lang="hu-HU" dirty="0" smtClean="0"/>
              <a:t>Paprika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Crocus_sativus_a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571736" y="3929066"/>
            <a:ext cx="3302000" cy="2463800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1643042" y="500042"/>
            <a:ext cx="7215237" cy="5626121"/>
          </a:xfrm>
        </p:spPr>
        <p:txBody>
          <a:bodyPr/>
          <a:lstStyle/>
          <a:p>
            <a:r>
              <a:rPr lang="hu-HU" dirty="0"/>
              <a:t>A </a:t>
            </a:r>
            <a:r>
              <a:rPr lang="hu-HU" b="1" dirty="0"/>
              <a:t>sáfrány</a:t>
            </a:r>
            <a:r>
              <a:rPr lang="hu-HU" dirty="0"/>
              <a:t>  a nősziromfélék  családjába tartozó növénynemzetség, illetve a nemzetséghez tartozó egyes fajok összegyűjtött és fűszerként használt bibéjének elnevezése</a:t>
            </a:r>
            <a:r>
              <a:rPr lang="hu-HU" dirty="0" smtClean="0"/>
              <a:t>.</a:t>
            </a:r>
          </a:p>
          <a:p>
            <a:r>
              <a:rPr lang="hu-HU" dirty="0"/>
              <a:t>A Kárpát-medencében őshonos fajok kora tavasszal, a régebben fűszerként termesztett valódi vagy jóféle sáfrány </a:t>
            </a:r>
            <a:r>
              <a:rPr lang="hu-HU" dirty="0" smtClean="0"/>
              <a:t>ősszel </a:t>
            </a:r>
            <a:r>
              <a:rPr lang="hu-HU" dirty="0"/>
              <a:t>virágzik.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214282" y="1214422"/>
            <a:ext cx="1571636" cy="639762"/>
          </a:xfrm>
        </p:spPr>
        <p:txBody>
          <a:bodyPr/>
          <a:lstStyle/>
          <a:p>
            <a:r>
              <a:rPr lang="hu-HU" dirty="0" smtClean="0"/>
              <a:t>Sáfrány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Pimenta_dioica_-_Köhler–s_Medizinal-Pflanzen-23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2971071" cy="3862392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071934" y="571480"/>
            <a:ext cx="4786346" cy="5554683"/>
          </a:xfrm>
        </p:spPr>
        <p:txBody>
          <a:bodyPr/>
          <a:lstStyle/>
          <a:p>
            <a:r>
              <a:rPr lang="hu-HU" dirty="0"/>
              <a:t>A </a:t>
            </a:r>
            <a:r>
              <a:rPr lang="hu-HU" b="1" dirty="0"/>
              <a:t>szegfűbors</a:t>
            </a:r>
            <a:r>
              <a:rPr lang="hu-HU" dirty="0"/>
              <a:t> öt, </a:t>
            </a:r>
            <a:r>
              <a:rPr lang="hu-HU" dirty="0" smtClean="0"/>
              <a:t>a mirtuszfélék</a:t>
            </a:r>
            <a:r>
              <a:rPr lang="hu-HU" dirty="0"/>
              <a:t> </a:t>
            </a:r>
            <a:r>
              <a:rPr lang="hu-HU" b="1" dirty="0" err="1"/>
              <a:t>Pimenta</a:t>
            </a:r>
            <a:r>
              <a:rPr lang="hu-HU" dirty="0"/>
              <a:t> nemzetségébe tartozó fafaj, illetve azok fűszerként használt termése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borsot</a:t>
            </a:r>
            <a:r>
              <a:rPr lang="hu-HU" dirty="0"/>
              <a:t> kereső Kolumbusz Kristóf fedezte fel a Karib-szigeteken, és haláláig nem jött rá tévedésére</a:t>
            </a:r>
            <a:r>
              <a:rPr lang="hu-HU" dirty="0" smtClean="0"/>
              <a:t>.</a:t>
            </a:r>
          </a:p>
          <a:p>
            <a:r>
              <a:rPr lang="hu-HU" dirty="0"/>
              <a:t>Nyugat-Indiában, Jamaicában, illetve Közép-Amerikában honos, de Indiában is kiterjedten termesztik.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1000100" y="642918"/>
            <a:ext cx="3071834" cy="639762"/>
          </a:xfrm>
        </p:spPr>
        <p:txBody>
          <a:bodyPr/>
          <a:lstStyle/>
          <a:p>
            <a:r>
              <a:rPr lang="hu-HU" dirty="0" smtClean="0"/>
              <a:t>Szegfűbors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Syzygium_aromaticum_-_Köhler–s_Medizinal-Pflanzen-03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95717" y="2362200"/>
            <a:ext cx="2980566" cy="3886200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357687" y="571480"/>
            <a:ext cx="4329114" cy="5554683"/>
          </a:xfrm>
        </p:spPr>
        <p:txBody>
          <a:bodyPr/>
          <a:lstStyle/>
          <a:p>
            <a:r>
              <a:rPr lang="hu-HU" dirty="0"/>
              <a:t>A </a:t>
            </a:r>
            <a:r>
              <a:rPr lang="hu-HU" b="1" dirty="0"/>
              <a:t>szegfűszeg</a:t>
            </a:r>
            <a:r>
              <a:rPr lang="hu-HU" dirty="0"/>
              <a:t>  a 18. századig csak őshazájában, </a:t>
            </a:r>
            <a:r>
              <a:rPr lang="hu-HU" dirty="0" smtClean="0"/>
              <a:t>a </a:t>
            </a:r>
            <a:r>
              <a:rPr lang="hu-HU" dirty="0" err="1" smtClean="0"/>
              <a:t>Maluku-szigeteken</a:t>
            </a:r>
            <a:r>
              <a:rPr lang="hu-HU" dirty="0"/>
              <a:t> termett, és halálbüntetés járt annak, aki ki akarta csempészni</a:t>
            </a:r>
            <a:r>
              <a:rPr lang="hu-HU" dirty="0" smtClean="0"/>
              <a:t>.</a:t>
            </a:r>
          </a:p>
          <a:p>
            <a:r>
              <a:rPr lang="hu-HU" dirty="0"/>
              <a:t>Manapság főleg a trópusi Afrikában,Zanzibáron és Madagaszkáron termesztik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1000100" y="642918"/>
            <a:ext cx="2571768" cy="639762"/>
          </a:xfrm>
        </p:spPr>
        <p:txBody>
          <a:bodyPr/>
          <a:lstStyle/>
          <a:p>
            <a:r>
              <a:rPr lang="hu-HU" dirty="0" smtClean="0"/>
              <a:t>Szegfűszeg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Estragon_151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889760" y="3991355"/>
            <a:ext cx="3325182" cy="2634567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28596" y="857232"/>
            <a:ext cx="8501121" cy="5626121"/>
          </a:xfrm>
        </p:spPr>
        <p:txBody>
          <a:bodyPr/>
          <a:lstStyle/>
          <a:p>
            <a:r>
              <a:rPr lang="hu-HU" dirty="0"/>
              <a:t>A </a:t>
            </a:r>
            <a:r>
              <a:rPr lang="hu-HU" b="1" dirty="0"/>
              <a:t>tárkony</a:t>
            </a:r>
            <a:r>
              <a:rPr lang="hu-HU" dirty="0"/>
              <a:t>  az </a:t>
            </a:r>
            <a:r>
              <a:rPr lang="hu-HU" dirty="0" smtClean="0"/>
              <a:t>őszirózsafélék</a:t>
            </a:r>
            <a:r>
              <a:rPr lang="hu-HU" dirty="0"/>
              <a:t> családjába, az üröm nemzetségbe tartozó, </a:t>
            </a:r>
            <a:r>
              <a:rPr lang="hu-HU" dirty="0" smtClean="0"/>
              <a:t>évelő gyógy-</a:t>
            </a:r>
            <a:r>
              <a:rPr lang="hu-HU" dirty="0"/>
              <a:t>, és fűszernövény</a:t>
            </a:r>
            <a:r>
              <a:rPr lang="hu-HU" dirty="0" smtClean="0"/>
              <a:t>.</a:t>
            </a:r>
          </a:p>
          <a:p>
            <a:r>
              <a:rPr lang="hu-HU" dirty="0"/>
              <a:t>Fűszer- és zöldségnövényként világszerte termesztik</a:t>
            </a:r>
            <a:r>
              <a:rPr lang="hu-HU" dirty="0" smtClean="0"/>
              <a:t>.</a:t>
            </a:r>
          </a:p>
          <a:p>
            <a:r>
              <a:rPr lang="hu-HU" dirty="0"/>
              <a:t>Vadon az északi félteke nagy területén előfordul: Kelet-Európától Közép- és Kelet-Ázsiáig, de még Észak-Indiában is, valamint Észak-Amerika nyugati részén, s dél felé még Mexikó területén is.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1214414" y="142852"/>
            <a:ext cx="2571768" cy="639762"/>
          </a:xfrm>
        </p:spPr>
        <p:txBody>
          <a:bodyPr/>
          <a:lstStyle/>
          <a:p>
            <a:r>
              <a:rPr lang="hu-HU" dirty="0" smtClean="0"/>
              <a:t>Tárkony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Koehler1887-PimpinellaAnisum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2910" y="2214554"/>
            <a:ext cx="3072634" cy="3486258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429125" y="2174875"/>
            <a:ext cx="4257676" cy="3951288"/>
          </a:xfrm>
        </p:spPr>
        <p:txBody>
          <a:bodyPr/>
          <a:lstStyle/>
          <a:p>
            <a:r>
              <a:rPr lang="hu-HU" dirty="0"/>
              <a:t>A Földközi-tenger mellékéről származik, de már nagyon sokfelé termesztik, így nálunk is. </a:t>
            </a:r>
            <a:endParaRPr lang="hu-HU" dirty="0" smtClean="0"/>
          </a:p>
          <a:p>
            <a:r>
              <a:rPr lang="hu-HU" dirty="0" smtClean="0"/>
              <a:t>Már </a:t>
            </a:r>
            <a:r>
              <a:rPr lang="hu-HU" dirty="0"/>
              <a:t>az ókori Egyiptomban is használták fűszerként; az ókori Keleten fizetőeszköz is volt.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hu-HU" dirty="0" smtClean="0"/>
              <a:t>Ánizs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Vanilla_planifolia_-_Köhler–s_Medizinal-Pflanzen-27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428992" y="2786058"/>
            <a:ext cx="3302000" cy="3657600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142844" y="642918"/>
            <a:ext cx="8543957" cy="5483245"/>
          </a:xfrm>
        </p:spPr>
        <p:txBody>
          <a:bodyPr/>
          <a:lstStyle/>
          <a:p>
            <a:r>
              <a:rPr lang="hu-HU" dirty="0"/>
              <a:t>A </a:t>
            </a:r>
            <a:r>
              <a:rPr lang="hu-HU" b="1" dirty="0"/>
              <a:t>vanília</a:t>
            </a:r>
            <a:r>
              <a:rPr lang="hu-HU" dirty="0"/>
              <a:t> a kosborfélék  családjába tartozó </a:t>
            </a:r>
            <a:r>
              <a:rPr lang="hu-HU" i="1" dirty="0" err="1"/>
              <a:t>Vanilla</a:t>
            </a:r>
            <a:r>
              <a:rPr lang="hu-HU" dirty="0"/>
              <a:t> nemzetségnek, illetve a nemzetségbe tartozó </a:t>
            </a:r>
            <a:r>
              <a:rPr lang="hu-HU" dirty="0" smtClean="0"/>
              <a:t>néhány faj</a:t>
            </a:r>
            <a:r>
              <a:rPr lang="hu-HU" dirty="0"/>
              <a:t> fűszerként felhasználható termésének elnevezése</a:t>
            </a:r>
            <a:r>
              <a:rPr lang="hu-HU" dirty="0" smtClean="0"/>
              <a:t>.</a:t>
            </a:r>
          </a:p>
          <a:p>
            <a:r>
              <a:rPr lang="hu-HU" dirty="0"/>
              <a:t>A </a:t>
            </a:r>
            <a:r>
              <a:rPr lang="hu-HU" dirty="0" smtClean="0"/>
              <a:t>fűszer</a:t>
            </a:r>
            <a:r>
              <a:rPr lang="hu-HU" dirty="0"/>
              <a:t> 10–20 cm hosszú és 3–10 mm vastag toktermés. </a:t>
            </a:r>
            <a:endParaRPr lang="hu-HU" dirty="0" smtClean="0"/>
          </a:p>
          <a:p>
            <a:r>
              <a:rPr lang="hu-HU" dirty="0"/>
              <a:t>A vanília a sáfrányt követően a második legdrágább fűszer a </a:t>
            </a:r>
            <a:r>
              <a:rPr lang="hu-HU" dirty="0" smtClean="0"/>
              <a:t>világon.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2643174" y="142852"/>
            <a:ext cx="2500330" cy="500042"/>
          </a:xfrm>
        </p:spPr>
        <p:txBody>
          <a:bodyPr/>
          <a:lstStyle/>
          <a:p>
            <a:r>
              <a:rPr lang="hu-HU" dirty="0" smtClean="0"/>
              <a:t>Vanília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Felhasznált forrás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285852" y="171448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err="1" smtClean="0"/>
              <a:t>Wikipédia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0100" y="2143116"/>
            <a:ext cx="7467600" cy="1143000"/>
          </a:xfrm>
        </p:spPr>
        <p:txBody>
          <a:bodyPr/>
          <a:lstStyle/>
          <a:p>
            <a:r>
              <a:rPr lang="hu-HU" dirty="0" smtClean="0"/>
              <a:t>Köszönöm szépen a figyelmet!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 descr="1280px-Laurus_nobilis_MHNT_Fleur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3929066"/>
            <a:ext cx="4022725" cy="2683912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857620" y="428604"/>
            <a:ext cx="5000660" cy="4572032"/>
          </a:xfrm>
        </p:spPr>
        <p:txBody>
          <a:bodyPr>
            <a:normAutofit/>
          </a:bodyPr>
          <a:lstStyle/>
          <a:p>
            <a:r>
              <a:rPr lang="hu-HU" dirty="0"/>
              <a:t>A </a:t>
            </a:r>
            <a:r>
              <a:rPr lang="hu-HU" b="1" dirty="0"/>
              <a:t>babér</a:t>
            </a:r>
            <a:r>
              <a:rPr lang="hu-HU" dirty="0"/>
              <a:t> a legrégebben ismert és igen elterjedt fűszernövények közé tartozik</a:t>
            </a:r>
            <a:r>
              <a:rPr lang="hu-HU" dirty="0" smtClean="0"/>
              <a:t>.</a:t>
            </a:r>
          </a:p>
          <a:p>
            <a:r>
              <a:rPr lang="hu-HU" dirty="0"/>
              <a:t>az Atlanti-óceán mediterrán éghajlatú szigetein vadon is, de főleg kultúrákban növő örökzöld cserje vagy </a:t>
            </a:r>
            <a:r>
              <a:rPr lang="hu-HU" dirty="0" smtClean="0"/>
              <a:t>fa egészben </a:t>
            </a:r>
            <a:r>
              <a:rPr lang="hu-HU" dirty="0"/>
              <a:t>használt </a:t>
            </a:r>
            <a:r>
              <a:rPr lang="hu-HU" dirty="0" smtClean="0"/>
              <a:t>levele</a:t>
            </a:r>
            <a:r>
              <a:rPr lang="hu-HU" dirty="0"/>
              <a:t> értékes karakterű fűszer.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214282" y="2146296"/>
            <a:ext cx="2928958" cy="639762"/>
          </a:xfrm>
        </p:spPr>
        <p:txBody>
          <a:bodyPr/>
          <a:lstStyle/>
          <a:p>
            <a:r>
              <a:rPr lang="hu-HU" dirty="0" smtClean="0"/>
              <a:t>Nemes babér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Basil-Basilico-Ocimum_basilicum-albahac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643042" y="3786190"/>
            <a:ext cx="3302000" cy="2476500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71670" y="357166"/>
            <a:ext cx="6929485" cy="5768997"/>
          </a:xfrm>
        </p:spPr>
        <p:txBody>
          <a:bodyPr>
            <a:normAutofit/>
          </a:bodyPr>
          <a:lstStyle/>
          <a:p>
            <a:r>
              <a:rPr lang="hu-HU" dirty="0"/>
              <a:t>A </a:t>
            </a:r>
            <a:r>
              <a:rPr lang="hu-HU" b="1" dirty="0"/>
              <a:t>bazsalikom</a:t>
            </a:r>
            <a:r>
              <a:rPr lang="hu-HU" dirty="0"/>
              <a:t>  dísz-, fűszer-, és gyógynövény</a:t>
            </a:r>
            <a:r>
              <a:rPr lang="hu-HU" dirty="0" smtClean="0"/>
              <a:t>.</a:t>
            </a:r>
          </a:p>
          <a:p>
            <a:r>
              <a:rPr lang="hu-HU" dirty="0"/>
              <a:t>Eredetileg Dél-Ázsiából, Perzsiából, Afrikából került Európába, és itt is kedvelt, egynyáriként termesztett kerti, cserép- és fűszernövény lett</a:t>
            </a:r>
            <a:r>
              <a:rPr lang="hu-HU" dirty="0" smtClean="0"/>
              <a:t>.</a:t>
            </a:r>
          </a:p>
          <a:p>
            <a:r>
              <a:rPr lang="hu-HU" dirty="0"/>
              <a:t>Jellegzetes illatú és dús aromájú, színe zöld, virága pedig fehér színű.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1685908" cy="658368"/>
          </a:xfrm>
        </p:spPr>
        <p:txBody>
          <a:bodyPr/>
          <a:lstStyle/>
          <a:p>
            <a:r>
              <a:rPr lang="hu-HU" dirty="0" err="1" smtClean="0"/>
              <a:t>Bazslikom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Piper_nigrum_-_Köhler–s_Medizinal-Pflanzen-10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6059" y="2285992"/>
            <a:ext cx="3138047" cy="4007045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929059" y="285728"/>
            <a:ext cx="4757742" cy="5840435"/>
          </a:xfrm>
        </p:spPr>
        <p:txBody>
          <a:bodyPr/>
          <a:lstStyle/>
          <a:p>
            <a:r>
              <a:rPr lang="hu-HU" dirty="0"/>
              <a:t>A </a:t>
            </a:r>
            <a:r>
              <a:rPr lang="hu-HU" b="1" dirty="0"/>
              <a:t>fekete bors</a:t>
            </a:r>
            <a:r>
              <a:rPr lang="hu-HU" dirty="0"/>
              <a:t> </a:t>
            </a:r>
            <a:r>
              <a:rPr lang="hu-HU" dirty="0" smtClean="0"/>
              <a:t>a </a:t>
            </a:r>
            <a:r>
              <a:rPr lang="hu-HU" dirty="0"/>
              <a:t>trópusokon őshonos cserje, mely fürtökben hozza csonthéjas termését. Az egyik legismertebb és legkeresettebb fűszer</a:t>
            </a:r>
            <a:r>
              <a:rPr lang="hu-HU" dirty="0" smtClean="0"/>
              <a:t>.</a:t>
            </a:r>
          </a:p>
          <a:p>
            <a:r>
              <a:rPr lang="hu-HU" dirty="0"/>
              <a:t> A fekete bors a paprika után </a:t>
            </a:r>
            <a:r>
              <a:rPr lang="hu-HU" dirty="0" err="1"/>
              <a:t>amagyar</a:t>
            </a:r>
            <a:r>
              <a:rPr lang="hu-HU" dirty="0"/>
              <a:t> konyha legnagyobb mennyiségben használt fűszere.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hu-HU" dirty="0" smtClean="0"/>
              <a:t>Fekete bors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Satureja_hortensis_Sturm5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2285992"/>
            <a:ext cx="2643206" cy="3964809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357554" y="500042"/>
            <a:ext cx="5643601" cy="5626121"/>
          </a:xfrm>
        </p:spPr>
        <p:txBody>
          <a:bodyPr/>
          <a:lstStyle/>
          <a:p>
            <a:r>
              <a:rPr lang="hu-HU" dirty="0"/>
              <a:t>Népies nevei: borsfű, bécsi rozmaring, </a:t>
            </a:r>
            <a:r>
              <a:rPr lang="hu-HU" b="1" dirty="0"/>
              <a:t>csombor</a:t>
            </a:r>
            <a:r>
              <a:rPr lang="hu-HU" dirty="0"/>
              <a:t>, </a:t>
            </a:r>
            <a:r>
              <a:rPr lang="hu-HU" b="1" dirty="0" err="1" smtClean="0"/>
              <a:t>csombord</a:t>
            </a:r>
            <a:r>
              <a:rPr lang="hu-HU" b="1" dirty="0" smtClean="0"/>
              <a:t>.</a:t>
            </a:r>
          </a:p>
          <a:p>
            <a:r>
              <a:rPr lang="hu-HU" dirty="0"/>
              <a:t>Az erdélyi konyha elterjedt fűszere</a:t>
            </a:r>
            <a:r>
              <a:rPr lang="hu-HU" dirty="0" smtClean="0"/>
              <a:t>.</a:t>
            </a:r>
          </a:p>
          <a:p>
            <a:r>
              <a:rPr lang="hu-HU" dirty="0"/>
              <a:t>Már a 16. századi füvészkönyvek is említik mint fűszer-, és </a:t>
            </a:r>
            <a:r>
              <a:rPr lang="hu-HU" dirty="0" smtClean="0"/>
              <a:t>gyógynövényt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Jellegzetes</a:t>
            </a:r>
            <a:r>
              <a:rPr lang="hu-HU" dirty="0"/>
              <a:t>, borsra emlékeztető, fűszeres illatú és ízű növény. </a:t>
            </a:r>
            <a:endParaRPr lang="hu-HU" dirty="0" smtClean="0"/>
          </a:p>
          <a:p>
            <a:r>
              <a:rPr lang="hu-HU" dirty="0" smtClean="0"/>
              <a:t>Kedvelt </a:t>
            </a:r>
            <a:r>
              <a:rPr lang="hu-HU" dirty="0"/>
              <a:t>aromája miatt általánosan elterjedt.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500034" y="857232"/>
            <a:ext cx="2428892" cy="639762"/>
          </a:xfrm>
        </p:spPr>
        <p:txBody>
          <a:bodyPr/>
          <a:lstStyle/>
          <a:p>
            <a:r>
              <a:rPr lang="hu-HU" dirty="0" err="1" smtClean="0"/>
              <a:t>Borsikafű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Illicium_verum0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14348" y="977216"/>
            <a:ext cx="2860526" cy="5148947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857620" y="500042"/>
            <a:ext cx="5072097" cy="5626121"/>
          </a:xfrm>
        </p:spPr>
        <p:txBody>
          <a:bodyPr>
            <a:normAutofit/>
          </a:bodyPr>
          <a:lstStyle/>
          <a:p>
            <a:r>
              <a:rPr lang="hu-HU" dirty="0"/>
              <a:t>Dél-Kínában őshonos gyógy- és fűszernövény, több étel- és italkülönlegesség neki köszönheti különleges ízét és illatát</a:t>
            </a:r>
            <a:r>
              <a:rPr lang="hu-HU" dirty="0" smtClean="0"/>
              <a:t>.</a:t>
            </a:r>
          </a:p>
          <a:p>
            <a:r>
              <a:rPr lang="hu-HU" dirty="0"/>
              <a:t>A Dél-Ázsiában is termesztett </a:t>
            </a:r>
            <a:r>
              <a:rPr lang="hu-HU" dirty="0" smtClean="0"/>
              <a:t>örökzöld</a:t>
            </a:r>
            <a:r>
              <a:rPr lang="hu-HU" dirty="0"/>
              <a:t> fának a termése sugarasan, csillag alakban helyezkedik </a:t>
            </a:r>
            <a:r>
              <a:rPr lang="hu-HU" dirty="0" smtClean="0"/>
              <a:t>el.</a:t>
            </a:r>
          </a:p>
          <a:p>
            <a:r>
              <a:rPr lang="hu-HU" dirty="0"/>
              <a:t> Illóolajat, csersavat, cukrot, fehérjét tartalmaz, jellegzetes illatát és ízét az illóolajának nagy részét kitevő </a:t>
            </a:r>
            <a:r>
              <a:rPr lang="hu-HU" dirty="0" err="1"/>
              <a:t>anetolnak</a:t>
            </a:r>
            <a:r>
              <a:rPr lang="hu-HU" dirty="0"/>
              <a:t> köszönheti.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285720" y="214290"/>
            <a:ext cx="2786082" cy="639762"/>
          </a:xfrm>
        </p:spPr>
        <p:txBody>
          <a:bodyPr/>
          <a:lstStyle/>
          <a:p>
            <a:r>
              <a:rPr lang="hu-HU" dirty="0" smtClean="0"/>
              <a:t>Csillagánizs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60px-Foeniculum_vulgar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428860" y="3429000"/>
            <a:ext cx="3302000" cy="2476500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571736" y="642918"/>
            <a:ext cx="6429420" cy="5483245"/>
          </a:xfrm>
        </p:spPr>
        <p:txBody>
          <a:bodyPr/>
          <a:lstStyle/>
          <a:p>
            <a:r>
              <a:rPr lang="hu-HU" dirty="0"/>
              <a:t>Az </a:t>
            </a:r>
            <a:r>
              <a:rPr lang="hu-HU" b="1" dirty="0"/>
              <a:t>édeskömény</a:t>
            </a:r>
            <a:r>
              <a:rPr lang="hu-HU" dirty="0"/>
              <a:t> </a:t>
            </a:r>
            <a:r>
              <a:rPr lang="hu-HU" dirty="0" smtClean="0"/>
              <a:t>a</a:t>
            </a:r>
            <a:r>
              <a:rPr lang="hu-HU" dirty="0"/>
              <a:t> </a:t>
            </a:r>
            <a:r>
              <a:rPr lang="hu-HU" dirty="0" smtClean="0"/>
              <a:t>zellerfélék népes </a:t>
            </a:r>
            <a:r>
              <a:rPr lang="hu-HU" dirty="0"/>
              <a:t>családjából </a:t>
            </a:r>
            <a:r>
              <a:rPr lang="hu-HU" dirty="0" smtClean="0"/>
              <a:t>a legelterjedtebb </a:t>
            </a:r>
            <a:r>
              <a:rPr lang="hu-HU" dirty="0"/>
              <a:t>és legismertebb tagja</a:t>
            </a:r>
            <a:r>
              <a:rPr lang="hu-HU" dirty="0" smtClean="0"/>
              <a:t>.</a:t>
            </a:r>
          </a:p>
          <a:p>
            <a:r>
              <a:rPr lang="hu-HU" dirty="0"/>
              <a:t>A növény fűszer és gyógynövény is</a:t>
            </a:r>
            <a:r>
              <a:rPr lang="hu-HU" dirty="0" smtClean="0"/>
              <a:t>.</a:t>
            </a:r>
          </a:p>
          <a:p>
            <a:r>
              <a:rPr lang="hu-HU" dirty="0"/>
              <a:t>A </a:t>
            </a:r>
            <a:r>
              <a:rPr lang="hu-HU" dirty="0" err="1"/>
              <a:t>Mediterráneumból</a:t>
            </a:r>
            <a:r>
              <a:rPr lang="hu-HU" dirty="0"/>
              <a:t> származik, és már az ókorban ismerték és használták.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2185974" cy="658368"/>
          </a:xfrm>
        </p:spPr>
        <p:txBody>
          <a:bodyPr/>
          <a:lstStyle/>
          <a:p>
            <a:r>
              <a:rPr lang="hu-HU" dirty="0" smtClean="0"/>
              <a:t>Édeskömény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Cinnamomum_Verum_vs_Cinnamomum_Burmanni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714612" y="3286124"/>
            <a:ext cx="3556000" cy="2908300"/>
          </a:xfrm>
        </p:spPr>
      </p:pic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1857357" y="428604"/>
            <a:ext cx="6829444" cy="5697559"/>
          </a:xfrm>
        </p:spPr>
        <p:txBody>
          <a:bodyPr/>
          <a:lstStyle/>
          <a:p>
            <a:r>
              <a:rPr lang="hu-HU" dirty="0"/>
              <a:t>A </a:t>
            </a:r>
            <a:r>
              <a:rPr lang="hu-HU" b="1" dirty="0"/>
              <a:t>fahéj</a:t>
            </a:r>
            <a:r>
              <a:rPr lang="hu-HU" dirty="0"/>
              <a:t> valóban a “fa héja”, a fahéjfa és/vagy a </a:t>
            </a:r>
            <a:r>
              <a:rPr lang="hu-HU" dirty="0" err="1"/>
              <a:t>kasszia</a:t>
            </a:r>
            <a:r>
              <a:rPr lang="hu-HU" dirty="0"/>
              <a:t> kérgéből készült fűszer, amely a trópusi fák ágainak lefejtett, sötétbarna kérgéből készül</a:t>
            </a:r>
            <a:r>
              <a:rPr lang="hu-HU" dirty="0" smtClean="0"/>
              <a:t>.</a:t>
            </a:r>
          </a:p>
          <a:p>
            <a:r>
              <a:rPr lang="hu-HU" dirty="0"/>
              <a:t>Már az ókorban is rendkívül keresett volt; Indiából és Srí Lankáról több mint 2000 éve exportálják.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"/>
          </p:nvPr>
        </p:nvSpPr>
        <p:spPr>
          <a:xfrm>
            <a:off x="214282" y="928670"/>
            <a:ext cx="1757346" cy="658368"/>
          </a:xfrm>
        </p:spPr>
        <p:txBody>
          <a:bodyPr/>
          <a:lstStyle/>
          <a:p>
            <a:r>
              <a:rPr lang="hu-HU" dirty="0" smtClean="0"/>
              <a:t>Fahéj</a:t>
            </a:r>
            <a:endParaRPr lang="hu-HU" dirty="0"/>
          </a:p>
        </p:txBody>
      </p:sp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104</Words>
  <Application>Microsoft Office PowerPoint</Application>
  <PresentationFormat>Diavetítés a képernyőre (4:3 oldalarány)</PresentationFormat>
  <Paragraphs>79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Loggia</vt:lpstr>
      <vt:lpstr>Ismertebb fűszerek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Felhasznált forrás</vt:lpstr>
      <vt:lpstr>Köszönöm szépen a figyelmet!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Ismertebb fűszerek</dc:title>
  <dc:creator>Eniko</dc:creator>
  <cp:lastModifiedBy>Eniko</cp:lastModifiedBy>
  <cp:revision>7</cp:revision>
  <dcterms:created xsi:type="dcterms:W3CDTF">2018-11-03T15:28:59Z</dcterms:created>
  <dcterms:modified xsi:type="dcterms:W3CDTF">2018-11-03T16:36:07Z</dcterms:modified>
</cp:coreProperties>
</file>