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7004-940B-41C8-9AC0-41C904A43E16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2271-2650-4998-8787-E182CB75C6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5649-6073-44F1-A300-5108AB34F2B4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9B4F-6B61-48D4-83E8-BA0B6E7AC4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C22C-CEF3-43F9-805A-F686158CD610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837A-E4D3-42D9-AFC2-5D87EF5B61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E48A-B4D0-41B4-B8F6-9AFDD6C34C50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45A7-5612-496D-9578-487D330B18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A54F-4316-4F5D-B5CC-6C6E24AD6C30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5E39-62BC-42F7-924A-0556BC8E28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C432-AE11-4B37-A5A0-D74653F1B459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1AD0-CB90-4877-9FF6-E0A64682F4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E133-FFA9-4D84-BEE0-C8AB59581AC5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64AE-A5FB-48E1-8BF4-612022B475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D2E7-0EBF-4E7E-8B0C-DDDD410A675F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0642-AF9D-4712-AB0A-8BA982A57F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EB46-3CB1-481B-908B-D8AA6F1352D3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6AA1-C5F5-46DD-9250-158B140E37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0664-6FDA-4480-B412-76D3EFF8BB62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F8A7-11EA-460E-935A-DDF800A1C0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8C98-3ABA-4E13-BD47-CD13E1984AC3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47C7-2255-4474-931F-B6B2ACE794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7CBD7B-6429-4F2F-9EBF-5EF326BF5C25}" type="datetimeFigureOut">
              <a:rPr lang="hu-HU"/>
              <a:pPr>
                <a:defRPr/>
              </a:pPr>
              <a:t>2018.11.07.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E4902-9791-43BD-8827-8F10C30497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unok" TargetMode="External"/><Relationship Id="rId2" Type="http://schemas.openxmlformats.org/officeDocument/2006/relationships/hyperlink" Target="https://hu.wikipedia.org/wiki/I._L%C3%A1szl%C3%B3_magyar_kir%C3%A1l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eremtar.blogspot.com/2008/11/" TargetMode="External"/><Relationship Id="rId4" Type="http://schemas.openxmlformats.org/officeDocument/2006/relationships/hyperlink" Target="https://www.google.hu/search?q=szent+l%C3%A1szl%C3%B3+aranyp%C3%A9nz&amp;source=lnms&amp;tbm=isch&amp;sa=X&amp;ved=0ahUKEwilvMSAvL_eAhVRZ1AKHcyFCVoQ_AUIDygC&amp;biw=1366&amp;bih=5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u.wikipedia.org/wiki/Szent_L%C3%A1szl%C3%B3_p%C3%A9nz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Tethys-%C3%B3ce%C3%A1n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hu.wikipedia.org/wiki/Bakon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hu.wikipedia.org/wiki/Nummulites" TargetMode="External"/><Relationship Id="rId4" Type="http://schemas.openxmlformats.org/officeDocument/2006/relationships/hyperlink" Target="https://hu.wikipedia.org/wiki/Thetis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%C3%A9szk%C5%91_(k%C5%91zet)" TargetMode="External"/><Relationship Id="rId2" Type="http://schemas.openxmlformats.org/officeDocument/2006/relationships/hyperlink" Target="https://hu.wikipedia.org/wiki/Nummuli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elhasznalo\Desktop\iframe%20src=%22https:\www.google.com\maps\d\embed%3fmid=1jkGkLPXLhN5CvpH5lVLfRWHu2qtU523E&amp;hl=hu%22%20width=%22640%22%20height=%22480%22%3e%3c\ifram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hu/search?q=doveri+feh%C3%A9r+szikl%C3%A1k&amp;rlz=1C1GCEU_huHU820HU820&amp;tbm=isch&amp;tbas=0&amp;source=lnt&amp;sa=X&amp;ved=0ahUKEwjIorixvsDeAhULLlAKHelNDUcQpwUIHw&amp;biw=1280&amp;bih=579&amp;dpr=1.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hu/search?q=dinoszauruszok&amp;rlz=1C1GCEU_huHU820HU820&amp;source=lnms&amp;tbm=isch&amp;sa=X&amp;ved=0ahUKEwiC_4XBwMDeAhWSPFAKHdz0CjYQ_AUIDigB&amp;biw=1280&amp;bih=5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20688"/>
            <a:ext cx="9144000" cy="992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cap="all" dirty="0" smtClean="0"/>
              <a:t>Szent LÁSZLÓ </a:t>
            </a:r>
            <a:r>
              <a:rPr lang="hu-HU" b="1" cap="all" dirty="0"/>
              <a:t>ÉS JÚDÁS </a:t>
            </a:r>
            <a:r>
              <a:rPr lang="hu-HU" b="1" cap="all" dirty="0" smtClean="0"/>
              <a:t>PÉNZE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1260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b="1" cap="all" dirty="0"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i="1" dirty="0" smtClean="0">
                <a:latin typeface="Arial Black" panose="020B0A04020102020204" pitchFamily="34" charset="0"/>
              </a:rPr>
              <a:t>A nummuliteszek</a:t>
            </a:r>
            <a:endParaRPr lang="hu-HU" b="1" cap="all" dirty="0" smtClean="0">
              <a:latin typeface="Arial Black" panose="020B0A04020102020204" pitchFamily="34" charset="0"/>
            </a:endParaRPr>
          </a:p>
        </p:txBody>
      </p:sp>
      <p:pic>
        <p:nvPicPr>
          <p:cNvPr id="13316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legenda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427663" cy="4351338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Egyszer régen, amikor </a:t>
            </a:r>
            <a:r>
              <a:rPr lang="hu-HU" dirty="0">
                <a:hlinkClick r:id="rId2"/>
              </a:rPr>
              <a:t>Szent László király </a:t>
            </a:r>
            <a:r>
              <a:rPr lang="hu-HU" dirty="0"/>
              <a:t>a </a:t>
            </a:r>
            <a:r>
              <a:rPr lang="hu-HU" dirty="0">
                <a:hlinkClick r:id="rId3"/>
              </a:rPr>
              <a:t>kunok</a:t>
            </a:r>
            <a:r>
              <a:rPr lang="hu-HU" dirty="0"/>
              <a:t>kal hadakozott, s már meg is futamította őket, a menekülő kun vezér a tarsolyából a háta mögé szórta </a:t>
            </a:r>
            <a:r>
              <a:rPr lang="hu-HU" dirty="0">
                <a:hlinkClick r:id="rId4"/>
              </a:rPr>
              <a:t>az arany- </a:t>
            </a:r>
            <a:r>
              <a:rPr lang="hu-HU" dirty="0"/>
              <a:t>és </a:t>
            </a:r>
            <a:r>
              <a:rPr lang="hu-HU" dirty="0">
                <a:hlinkClick r:id="rId5"/>
              </a:rPr>
              <a:t>ezüstpénzt</a:t>
            </a:r>
            <a:r>
              <a:rPr lang="hu-HU" dirty="0"/>
              <a:t>, s biztatta vitézeit, hogy ők is tegyék ugyanezt. </a:t>
            </a:r>
            <a:endParaRPr lang="hu-HU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Jól </a:t>
            </a:r>
            <a:r>
              <a:rPr lang="hu-HU" dirty="0"/>
              <a:t>számított, mert a magyarok, ahogy meglátták a fűben a sok csillogó pénzérmét, leszálltak </a:t>
            </a:r>
            <a:r>
              <a:rPr lang="hu-HU" dirty="0" err="1"/>
              <a:t>lovaikról</a:t>
            </a:r>
            <a:r>
              <a:rPr lang="hu-HU" dirty="0"/>
              <a:t>, s az ellenség üldözése helyett felszedegették a kincset. László király hiába kiáltotta – előbb szelíden, majd haragosan –, hogy hagyják a csudába, hajtsák inkább a kunokat, a pénzszedegetésre ráérnek azután is, a magyar vitézek mintha nem is hallották volna szavait. A kunok pedig egyre messzebb jártak. </a:t>
            </a:r>
          </a:p>
        </p:txBody>
      </p:sp>
      <p:pic>
        <p:nvPicPr>
          <p:cNvPr id="14339" name="Kép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5088" y="765175"/>
            <a:ext cx="553243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zövegdoboz 4"/>
          <p:cNvSpPr txBox="1">
            <a:spLocks noChangeArrowheads="1"/>
          </p:cNvSpPr>
          <p:nvPr/>
        </p:nvSpPr>
        <p:spPr bwMode="auto">
          <a:xfrm>
            <a:off x="7270750" y="5830888"/>
            <a:ext cx="3957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Calibri" pitchFamily="34" charset="0"/>
              </a:rPr>
              <a:t>Szent László a kunokkal hadakozik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legenda II.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570788" cy="43513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hu-HU" smtClean="0"/>
              <a:t>László ekkor az égiekhez fordult, és Isten meghallgatta a szentéletű király imádságát, csoda történt: a sok ragyogó arany- és ezüstpénz egy pillanat alatt mind </a:t>
            </a:r>
            <a:r>
              <a:rPr lang="hu-HU" smtClean="0">
                <a:hlinkClick r:id="rId2"/>
              </a:rPr>
              <a:t>kővé</a:t>
            </a:r>
            <a:r>
              <a:rPr lang="hu-HU" smtClean="0"/>
              <a:t> változott. A magyarok megértették Isten csudás intését, lóra kaptak, s addig meg sem álltak, míg ki nem kergették az országból a kunokat.</a:t>
            </a:r>
          </a:p>
          <a:p>
            <a:pPr marL="0" indent="0">
              <a:buFont typeface="Arial" charset="0"/>
              <a:buNone/>
            </a:pPr>
            <a:endParaRPr lang="hu-HU" smtClean="0"/>
          </a:p>
        </p:txBody>
      </p:sp>
      <p:pic>
        <p:nvPicPr>
          <p:cNvPr id="15363" name="Picture 2" descr="KÃ©ptalÃ¡lat a kÃ¶vetkezÅre: âlÃ¡szlÃ³ kirÃ¡ly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0700" y="1690688"/>
            <a:ext cx="17811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KÃ©ptalÃ¡lat a kÃ¶vetkezÅre: âszent lÃ¡szlÃ³ pÃ©nzeâ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9938" y="4254500"/>
            <a:ext cx="50720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Thétisz-tenger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948363" cy="4351338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Mi a tudományos igazság a kővé vált pénzérmék körül? A </a:t>
            </a:r>
            <a:r>
              <a:rPr lang="hu-HU" dirty="0">
                <a:hlinkClick r:id="rId2"/>
              </a:rPr>
              <a:t>Bakony</a:t>
            </a:r>
            <a:r>
              <a:rPr lang="hu-HU" dirty="0"/>
              <a:t>ban és máshol is megtalálható kisebb-nagyobb kőlencsék sokmillió évvel ezelőtt élt, egysejtű lények maradványai. Akkoriban ezen a tájon tenger hullámzott, a </a:t>
            </a:r>
            <a:r>
              <a:rPr lang="hu-HU" dirty="0">
                <a:hlinkClick r:id="rId3"/>
              </a:rPr>
              <a:t>Thétisz-tenger. </a:t>
            </a:r>
            <a:r>
              <a:rPr lang="hu-HU" dirty="0"/>
              <a:t>(</a:t>
            </a:r>
            <a:r>
              <a:rPr lang="hu-HU" dirty="0">
                <a:hlinkClick r:id="rId4"/>
              </a:rPr>
              <a:t>Thétisz</a:t>
            </a:r>
            <a:r>
              <a:rPr lang="hu-HU" dirty="0"/>
              <a:t> a görög mondavilágban kedves, segítőkész tengeri istennő; Akhilleusz, a trójai hős anyja.) A Thétisz-tenger langyos vizében elképzelhetetlen tömegben éltek ezek a </a:t>
            </a:r>
            <a:r>
              <a:rPr lang="hu-HU" i="1" dirty="0">
                <a:hlinkClick r:id="rId5"/>
              </a:rPr>
              <a:t>nummulitesz</a:t>
            </a:r>
            <a:r>
              <a:rPr lang="hu-HU" i="1" dirty="0"/>
              <a:t> </a:t>
            </a:r>
            <a:r>
              <a:rPr lang="hu-HU" dirty="0"/>
              <a:t>nevű egysejtűek.</a:t>
            </a:r>
          </a:p>
        </p:txBody>
      </p:sp>
      <p:pic>
        <p:nvPicPr>
          <p:cNvPr id="16387" name="Picture 2" descr="KÃ©ptalÃ¡lat a kÃ¶vetkezÅre: âThÃ©tisz-tengerâ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9313" y="290513"/>
            <a:ext cx="2800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Szövegdoboz 3"/>
          <p:cNvSpPr txBox="1">
            <a:spLocks noChangeArrowheads="1"/>
          </p:cNvSpPr>
          <p:nvPr/>
        </p:nvSpPr>
        <p:spPr bwMode="auto">
          <a:xfrm>
            <a:off x="8574088" y="3197225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Thetisz a tenger istennője</a:t>
            </a:r>
          </a:p>
        </p:txBody>
      </p:sp>
      <p:pic>
        <p:nvPicPr>
          <p:cNvPr id="16389" name="Picture 4" descr="A Tethys formÃ¡lÃ³dÃ¡sÃ¡nak elsÅ fÃ¡zis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1488" y="3741738"/>
            <a:ext cx="34274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smtClean="0">
                <a:hlinkClick r:id="rId2"/>
              </a:rPr>
              <a:t>A Nummulitesz</a:t>
            </a:r>
            <a:endParaRPr lang="hu-HU" smtClean="0"/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496050" cy="43513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hu-HU" smtClean="0">
                <a:hlinkClick r:id="rId3"/>
              </a:rPr>
              <a:t>Mészkő</a:t>
            </a:r>
            <a:r>
              <a:rPr lang="hu-HU" smtClean="0"/>
              <a:t>ből álló, szilárd vázuk volt, s amikor elpusztultak, a mészváz leülepedett a tenger aljára. Az a kemény mészkő, amelyet a hegyekből bányászunk, s amelyből házat építünk, elpusztult tengeri élőlények millió éveken át egymás tetejére ülepedett, összetömörödött, meszes vázának tömege. Zömmel parányiak, ezért kitűnnek közülük a jellemzően csak 2-3-4, de akár 12 centiméteres méretű nummuliteszek.</a:t>
            </a:r>
          </a:p>
        </p:txBody>
      </p:sp>
      <p:pic>
        <p:nvPicPr>
          <p:cNvPr id="17411" name="Picture 2" descr="KÃ©ptalÃ¡lat a kÃ¶vetkezÅre: ânummulitesâ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1025" y="184150"/>
            <a:ext cx="324961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Nummulite fossils. The small ones were collected near Notre Dame, France. Photo courtesy of Callan Bentley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1025" y="4002088"/>
            <a:ext cx="32496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Magyarországi lelőhelyek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3621088" cy="4351338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/>
              <a:t>Nummuliteszes</a:t>
            </a:r>
            <a:r>
              <a:rPr lang="hu-HU" dirty="0"/>
              <a:t> mészkő található például Budapesten a Mátyás-hegyen, valamint a Pál-völgyi és a </a:t>
            </a:r>
            <a:r>
              <a:rPr lang="hu-HU" dirty="0" err="1"/>
              <a:t>Szemlő</a:t>
            </a:r>
            <a:r>
              <a:rPr lang="hu-HU" dirty="0"/>
              <a:t>-hegyi barlangban. A bakonyi Pénzesgyőr és a Székesfehérvárhoz közeli Kincsesbánya neve is a </a:t>
            </a:r>
            <a:r>
              <a:rPr lang="hu-HU" dirty="0" err="1"/>
              <a:t>nummuliteszre</a:t>
            </a:r>
            <a:r>
              <a:rPr lang="hu-HU" dirty="0"/>
              <a:t>, azaz Szent László pénzére utal.</a:t>
            </a:r>
          </a:p>
        </p:txBody>
      </p:sp>
      <p:pic>
        <p:nvPicPr>
          <p:cNvPr id="18435" name="Picture 2" descr="KÃ©ptalÃ¡lat a kÃ¶vetkezÅre: âmagyarorszÃ¡gâ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9288" y="1350963"/>
            <a:ext cx="7620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KÃ©ptalÃ¡lat a kÃ¶vetkezÅre: âkattintsâ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1550" y="2676525"/>
            <a:ext cx="10620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KÃ©ptalÃ¡lat a kÃ¶vetkezÅre: âkattintsâ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3850" y="3073400"/>
            <a:ext cx="10636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KÃ©ptalÃ¡lat a kÃ¶vetkezÅre: âkattintsâ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638" y="3408363"/>
            <a:ext cx="10636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51688" cy="1325563"/>
          </a:xfrm>
        </p:spPr>
        <p:txBody>
          <a:bodyPr/>
          <a:lstStyle/>
          <a:p>
            <a:r>
              <a:rPr lang="hu-HU" smtClean="0"/>
              <a:t>A mészkő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254750" cy="435133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Mészvázú élőlények – egysejtűek, csigák, kagylók, tüskésbőrűek – már százmillió évvel a nummuliteszek előtt is éltek a Thétisz-tengerben, s természetesen azoknak a váza is leülepedett a tenger fenekére, s abból is kőzet lett az évmilliók során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 </a:t>
            </a:r>
            <a:r>
              <a:rPr lang="hu-HU" dirty="0"/>
              <a:t>Ilyen például az a világos, sokszor teljesen fehér mészkőféle, a kréta is, amely a Thétisz-tenger körül mindenhol található. Kréta alkotja a híres </a:t>
            </a:r>
            <a:r>
              <a:rPr lang="hu-HU" dirty="0">
                <a:hlinkClick r:id="rId2"/>
              </a:rPr>
              <a:t>doveri „fehér sziklákat</a:t>
            </a:r>
            <a:r>
              <a:rPr lang="hu-HU" dirty="0"/>
              <a:t>”, amelyeket a Franciaország felől Angliába hajóval érkező először pillant meg; s ilyen van a görögországi Kréta szigetén is (ahonnan a nevét is kapta). 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Ez </a:t>
            </a:r>
            <a:r>
              <a:rPr lang="hu-HU" dirty="0"/>
              <a:t>a mészkő az anyaga az iskolai táblakrétának is. Az teszi alkalmassá írásra, hogy a tengerfenékre ülepedés után nem tömörödött össze annyira, mint a </a:t>
            </a:r>
            <a:r>
              <a:rPr lang="hu-HU" dirty="0" err="1"/>
              <a:t>nummuliteszes</a:t>
            </a:r>
            <a:r>
              <a:rPr lang="hu-HU" dirty="0"/>
              <a:t> mészkő, ezért lukacsos maradt, s könnyen </a:t>
            </a:r>
            <a:r>
              <a:rPr lang="hu-HU" dirty="0" err="1"/>
              <a:t>porlik</a:t>
            </a:r>
            <a:r>
              <a:rPr lang="hu-HU" dirty="0"/>
              <a:t>. (A zsírkréta egészen másfajta anyag!)</a:t>
            </a:r>
          </a:p>
        </p:txBody>
      </p:sp>
      <p:pic>
        <p:nvPicPr>
          <p:cNvPr id="19459" name="Picture 2" descr="KÃ©ptalÃ¡lat a kÃ¶vetkezÅre: âmÃ©szkÅ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3925" y="636588"/>
            <a:ext cx="2511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KapcsolÃ³dÃ³ kÃ©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3925" y="2943225"/>
            <a:ext cx="25114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KÃ©ptalÃ¡lat a kÃ¶vetkezÅre: âtÃ¡blakrÃ©taâ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4764088"/>
            <a:ext cx="25114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Föld történetének korszakai (Kréta időszak)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749800" cy="435133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A Föld történetének korszakai közül azt, amelyben a kréta-mészkő keletkezett, éppen erről nevezték el „</a:t>
            </a:r>
            <a:r>
              <a:rPr lang="hu-H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kréta időszak</a:t>
            </a:r>
            <a:r>
              <a:rPr lang="hu-HU" dirty="0"/>
              <a:t>”-</a:t>
            </a:r>
            <a:r>
              <a:rPr lang="hu-HU" dirty="0" err="1"/>
              <a:t>nak</a:t>
            </a:r>
            <a:r>
              <a:rPr lang="hu-HU" dirty="0"/>
              <a:t>. A korszak egyik nevezetessége, hogy a végén a nagy éghajlatváltozás miatt sok növény- és állatfaj kipusztult; köztük a </a:t>
            </a:r>
            <a:r>
              <a:rPr lang="hu-HU" dirty="0">
                <a:hlinkClick r:id="rId2"/>
              </a:rPr>
              <a:t>dinoszauruszok</a:t>
            </a:r>
            <a:r>
              <a:rPr lang="hu-HU" dirty="0"/>
              <a:t> is. S csak ezután jött el „a nummuliteszek világa”.</a:t>
            </a:r>
          </a:p>
        </p:txBody>
      </p:sp>
      <p:pic>
        <p:nvPicPr>
          <p:cNvPr id="20483" name="Picture 2" descr="KÃ©ptalÃ¡lat a kÃ¶vetkezÅre: âfÃ¶ldtÃ¶rtÃ©net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613" y="1690688"/>
            <a:ext cx="43513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nyíllal 4"/>
          <p:cNvCxnSpPr/>
          <p:nvPr/>
        </p:nvCxnSpPr>
        <p:spPr>
          <a:xfrm>
            <a:off x="5689600" y="3260725"/>
            <a:ext cx="2871788" cy="4794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485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Arial Black</vt:lpstr>
      <vt:lpstr>Office-téma</vt:lpstr>
      <vt:lpstr>SZENT LÁSZLÓ ÉS JÚDÁS PÉNZE</vt:lpstr>
      <vt:lpstr>A legenda I.</vt:lpstr>
      <vt:lpstr>A legenda II.</vt:lpstr>
      <vt:lpstr>A Thétisz-tenger</vt:lpstr>
      <vt:lpstr>A Nummulitesz</vt:lpstr>
      <vt:lpstr>Magyarországi lelőhelyek</vt:lpstr>
      <vt:lpstr>A mészkő</vt:lpstr>
      <vt:lpstr>A Föld történetének korszakai (Kréta időszak)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nummuliteszek</dc:title>
  <dc:creator>Csaba Szénási</dc:creator>
  <cp:lastModifiedBy>TIOP</cp:lastModifiedBy>
  <cp:revision>11</cp:revision>
  <dcterms:created xsi:type="dcterms:W3CDTF">2018-11-06T09:35:30Z</dcterms:created>
  <dcterms:modified xsi:type="dcterms:W3CDTF">2018-11-07T08:10:25Z</dcterms:modified>
</cp:coreProperties>
</file>