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2" r:id="rId7"/>
    <p:sldId id="265" r:id="rId8"/>
    <p:sldId id="264" r:id="rId9"/>
    <p:sldId id="260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578181-77D1-4782-9D0B-02EAC287E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sk-SK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EEE8A10-537A-4FC1-B882-AC5B7C857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sk-SK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5E4ABA-729C-4790-A7E6-5B8295B28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D15-7A0B-4A6D-8914-9583D3BEE2A0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4248203-D705-4F30-A5FA-DA21D5B43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E37270-0615-4A78-A55B-D1FBB784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2C39-D701-4034-92BA-8E2E058474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649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073F86-0D3D-4480-83DE-7B95BAE9E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sk-SK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7A4FDD1-2E60-4CDD-BFD6-3EA2DF684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sk-SK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1CDF5CD-0721-45DA-A75D-C3838A84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D15-7A0B-4A6D-8914-9583D3BEE2A0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D958BE-EE53-4F4E-BA50-1DF7C846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94ADACA-ADEA-42E6-8B06-E27A95A9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2C39-D701-4034-92BA-8E2E058474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930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9643F0E-7CC6-4CD3-9410-D0DC12869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sk-SK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F00A140-375D-4285-85F5-B9F384FE7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sk-SK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398045D-404D-4952-8254-A74856EA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D15-7A0B-4A6D-8914-9583D3BEE2A0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C4FD0CB-F8F6-4E23-B635-1EB376B2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B8130DD-0DF4-42E4-A63A-8FA9A2CE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2C39-D701-4034-92BA-8E2E058474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825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8119CD-0BA8-4CD6-AF49-83EFCB90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sk-SK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475400-A060-4527-AFCF-CDA947D0B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sk-SK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28EC79-BDC2-4DF3-8F4F-3EE35C63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D15-7A0B-4A6D-8914-9583D3BEE2A0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20E4C2B-4E38-4394-BD2A-2DA651A12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680B977-2B74-4D55-9269-0F3BC0AA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2C39-D701-4034-92BA-8E2E058474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212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E369CF-F3E7-4E58-A606-DF569A52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sk-SK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123EEE1-A273-42D7-B79D-7D7C1AF5A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66D4EF7-B619-4BCC-9275-FBA18E97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D15-7A0B-4A6D-8914-9583D3BEE2A0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DA5AC2E-A0E2-465E-9EC9-2D90F660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EACBF86-561F-4EB6-A236-96D4575D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2C39-D701-4034-92BA-8E2E058474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669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5FC3D6-E270-4F15-8E9E-6F086CF4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sk-SK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269A4A-5619-40BE-B864-715E6CE08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sk-SK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55CFDF2-FD18-4273-A30E-A3B184C28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sk-SK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EC15935-6B5D-489D-9998-473C3637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D15-7A0B-4A6D-8914-9583D3BEE2A0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923B6F-0D52-486C-8568-59A76B8D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7C7EF06-4B77-4A61-8D51-D97DC062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2C39-D701-4034-92BA-8E2E058474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922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F5091E-A394-491E-9BE5-E35116663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sk-SK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0D9B847-721F-4415-BDF1-76C9933B6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B4F4682-FA1A-490F-9C83-9EF92F8A9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sk-SK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9B6A4EE-6906-450B-9BBA-37D345B0B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29C88E2-DCCB-41E3-A355-69837F2A6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sk-SK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44A1F01-9C1A-4ADC-A1CE-F47E1ABA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D15-7A0B-4A6D-8914-9583D3BEE2A0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79A79AD-9893-4A64-9A44-724E8034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AB9A8CA-8DFA-418E-BD54-CB3ADEAD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2C39-D701-4034-92BA-8E2E058474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540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1758AE-E7F3-48B3-B372-DEC92D82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sk-SK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A160118-6010-48BD-9B70-75FB6413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D15-7A0B-4A6D-8914-9583D3BEE2A0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D1FA042-6F10-4754-9E73-479FF51E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40F5402-7561-4EFF-8E65-EE302BA6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2C39-D701-4034-92BA-8E2E058474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452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88C4DF9-5B39-496A-BF80-D368C9FE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D15-7A0B-4A6D-8914-9583D3BEE2A0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4A73D8C-8607-44CD-966A-7239EB97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949966F-E4CB-4C67-8879-3D2F23E9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2C39-D701-4034-92BA-8E2E058474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407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6D68EF-599C-499E-BC69-D1AF5838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sk-SK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2FBE3A-EF1F-445B-BDF1-E154D8522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sk-SK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A053B9B-46BB-42A1-B34B-019B8F82D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A7F4442-35ED-4B2E-9486-714A9D1F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D15-7A0B-4A6D-8914-9583D3BEE2A0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F2AA965-D1E3-462C-A4A2-26E924A4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801B4D5-ABEA-40CF-9991-DB13ADDA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2C39-D701-4034-92BA-8E2E058474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830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DDF972-B62E-4130-B2DC-693F8E15B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sk-SK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486C786-284D-49F1-9E9B-516E5A841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D82DD4F-7B9B-4C37-A1CA-82EA7F083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857C74E-1FA8-4E56-8173-4DF78DD6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D15-7A0B-4A6D-8914-9583D3BEE2A0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FDF0533-4ED8-4299-8707-AE23285B4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88CC207-3277-4A1A-AE80-7409F01B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2C39-D701-4034-92BA-8E2E058474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11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CB19A80-0512-4E07-ADDB-105CC7F6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sk-SK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C0DEAD6-63CF-4F95-A64C-14949C6F3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sk-SK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C5A879-7D50-4B18-88E4-7ACDA0F1D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DD15-7A0B-4A6D-8914-9583D3BEE2A0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25F833-6AAF-41D5-A503-762F07FB7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A0B27-7BD7-448F-8A2B-40FC15AA3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2C39-D701-4034-92BA-8E2E058474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660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CtJYYnxYxA&amp;t=31s&amp;ab_channel=Channelofanimals" TargetMode="External"/><Relationship Id="rId2" Type="http://schemas.openxmlformats.org/officeDocument/2006/relationships/hyperlink" Target="https://www.youtube.com/watch?v=V_dGjQiDpxA&amp;ab_channel=ZoltanMenyhar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3c.upol.cz/index.php/vseznalek?id=347" TargetMode="External"/><Relationship Id="rId7" Type="http://schemas.openxmlformats.org/officeDocument/2006/relationships/image" Target="../media/image1.emf"/><Relationship Id="rId2" Type="http://schemas.openxmlformats.org/officeDocument/2006/relationships/hyperlink" Target="https://web.archive.org/web/20070707025459/http:/www.macibolt.hu/pag/grizzly_medve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Medv%C4%9Bd_grizzly" TargetMode="External"/><Relationship Id="rId5" Type="http://schemas.openxmlformats.org/officeDocument/2006/relationships/hyperlink" Target="https://sk.wikipedia.org/wiki/Medve%C4%8F_grizly" TargetMode="External"/><Relationship Id="rId4" Type="http://schemas.openxmlformats.org/officeDocument/2006/relationships/hyperlink" Target="https://www.zoocam.info/dokumentarni-film-o-medvedech-grizzl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022586-3780-420C-B66D-FDF1C5F7F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519" y="1122363"/>
            <a:ext cx="9144000" cy="1263028"/>
          </a:xfrm>
        </p:spPr>
        <p:txBody>
          <a:bodyPr/>
          <a:lstStyle/>
          <a:p>
            <a:r>
              <a:rPr lang="sk-SK" b="1" dirty="0"/>
              <a:t>GRIZZLY MEDVE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2DB418D-7FC4-461D-A115-B12026314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775" y="3882888"/>
            <a:ext cx="9144000" cy="2975112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/>
              <a:t>Szitakötő 55.szám</a:t>
            </a:r>
          </a:p>
          <a:p>
            <a:r>
              <a:rPr lang="sk-SK" b="1" dirty="0"/>
              <a:t>4. oldal</a:t>
            </a:r>
          </a:p>
          <a:p>
            <a:r>
              <a:rPr lang="sk-SK" b="1" dirty="0"/>
              <a:t>Varga Zoltán Zsolt: Grizzly a Kerekerdőben </a:t>
            </a:r>
            <a:r>
              <a:rPr lang="sk-SK" dirty="0"/>
              <a:t>meséjéhez</a:t>
            </a:r>
          </a:p>
          <a:p>
            <a:r>
              <a:rPr lang="sk-SK" dirty="0"/>
              <a:t>Készítette: Bathó Sylvia</a:t>
            </a:r>
          </a:p>
          <a:p>
            <a:r>
              <a:rPr lang="sk-SK" dirty="0"/>
              <a:t>ŠZŠ s VJM – Speciális Alapiskola</a:t>
            </a:r>
          </a:p>
          <a:p>
            <a:r>
              <a:rPr lang="sk-SK" dirty="0"/>
              <a:t>Komárňanská 42</a:t>
            </a:r>
          </a:p>
          <a:p>
            <a:r>
              <a:rPr lang="sk-SK" dirty="0"/>
              <a:t>Hurbanovo</a:t>
            </a:r>
          </a:p>
          <a:p>
            <a:r>
              <a:rPr lang="sk-SK" dirty="0"/>
              <a:t>Szlovákia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24E10C0-7545-4B72-83CC-E8ECACE2F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472" y="3258842"/>
            <a:ext cx="1032095" cy="146666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417B85E-B06E-4FD2-9F8D-85A67F66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5" y="5054427"/>
            <a:ext cx="1032095" cy="146666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249893F-C1C9-437D-A976-C9FF2870E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5" y="1513983"/>
            <a:ext cx="1032095" cy="1466661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6A89FAE-5181-45DE-8950-7D773DD29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472" y="47322"/>
            <a:ext cx="1032095" cy="14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4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D4DBEC-CE7D-4873-8D4A-FCBDAB5B4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702"/>
            <a:ext cx="9144000" cy="852211"/>
          </a:xfrm>
        </p:spPr>
        <p:txBody>
          <a:bodyPr>
            <a:normAutofit fontScale="90000"/>
          </a:bodyPr>
          <a:lstStyle/>
          <a:p>
            <a:r>
              <a:rPr lang="sk-SK" dirty="0"/>
              <a:t>Nevének eredete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854751A-9E19-4A04-8769-94213587C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65221"/>
            <a:ext cx="9144000" cy="1655762"/>
          </a:xfrm>
        </p:spPr>
        <p:txBody>
          <a:bodyPr/>
          <a:lstStyle/>
          <a:p>
            <a:r>
              <a:rPr lang="sk-SK" dirty="0"/>
              <a:t>Az angol grizzle jelentése szürkés, őszes. A medve testét hosszabb szőr borítja, melynek vége szürkés, őszes. De, élőhelytől függően a bundája színe a szőkéstől a sötétbarnáig, a feketéig változhat.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872F83A-4FF6-4581-B7AA-7818EEE9A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376" y="2212693"/>
            <a:ext cx="3171312" cy="211036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3794696-49F6-4219-A391-130E48B69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5" y="2307103"/>
            <a:ext cx="3069209" cy="191285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6D125DE-7BE0-478D-947E-86EA91D51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936" y="4755726"/>
            <a:ext cx="3415807" cy="191285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2DC0BBD-E52F-453E-8E0C-843375ED0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612" y="2720983"/>
            <a:ext cx="2345775" cy="352507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7981B94-B47D-4E57-A4F8-C0A89C2D0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562" y="4518404"/>
            <a:ext cx="3704420" cy="20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4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A52A33-9988-4748-8A98-3109F482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48"/>
            <a:ext cx="10515600" cy="1172818"/>
          </a:xfrm>
        </p:spPr>
        <p:txBody>
          <a:bodyPr/>
          <a:lstStyle/>
          <a:p>
            <a:pPr algn="ctr"/>
            <a:r>
              <a:rPr lang="sk-SK" b="1" dirty="0"/>
              <a:t>Élőhelye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A92AC4-8A71-4080-A105-82FF0B868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339" y="1311966"/>
            <a:ext cx="5181600" cy="5546033"/>
          </a:xfrm>
        </p:spPr>
        <p:txBody>
          <a:bodyPr>
            <a:normAutofit fontScale="77500" lnSpcReduction="20000"/>
          </a:bodyPr>
          <a:lstStyle/>
          <a:p>
            <a:endParaRPr lang="sk-SK" b="0" i="0" dirty="0">
              <a:effectLst/>
              <a:latin typeface="Arial" panose="020B0604020202020204" pitchFamily="34" charset="0"/>
            </a:endParaRPr>
          </a:p>
          <a:p>
            <a:r>
              <a:rPr lang="sk-SK" b="0" i="0" dirty="0">
                <a:effectLst/>
                <a:latin typeface="Arial" panose="020B0604020202020204" pitchFamily="34" charset="0"/>
              </a:rPr>
              <a:t>Valamikor </a:t>
            </a:r>
            <a:r>
              <a:rPr lang="sk-SK" dirty="0">
                <a:latin typeface="Arial" panose="020B0604020202020204" pitchFamily="34" charset="0"/>
              </a:rPr>
              <a:t>Észak-Amerika</a:t>
            </a:r>
            <a:r>
              <a:rPr lang="sk-SK" b="0" i="0" dirty="0">
                <a:effectLst/>
                <a:latin typeface="Arial" panose="020B0604020202020204" pitchFamily="34" charset="0"/>
              </a:rPr>
              <a:t> egész nyugati részén honos volt. </a:t>
            </a:r>
          </a:p>
          <a:p>
            <a:pPr marL="0" indent="0">
              <a:buNone/>
            </a:pPr>
            <a:endParaRPr lang="sk-SK" b="0" i="0" dirty="0">
              <a:effectLst/>
              <a:latin typeface="Arial" panose="020B0604020202020204" pitchFamily="34" charset="0"/>
            </a:endParaRPr>
          </a:p>
          <a:p>
            <a:r>
              <a:rPr lang="sk-SK" b="0" i="0" dirty="0">
                <a:effectLst/>
                <a:latin typeface="Arial" panose="020B0604020202020204" pitchFamily="34" charset="0"/>
              </a:rPr>
              <a:t>Száz éve még a nyílt prérin is előfordult, de a vadászat és az ember térhódítása a járhatatlan hegyekbe szorította vissza, olyannyira, hogy 1975-ben felvették a veszélyeztetett állatfajok vörös listájára. </a:t>
            </a:r>
          </a:p>
          <a:p>
            <a:pPr marL="0" indent="0">
              <a:buNone/>
            </a:pPr>
            <a:endParaRPr lang="sk-SK" b="0" i="0" dirty="0">
              <a:effectLst/>
              <a:latin typeface="Arial" panose="020B0604020202020204" pitchFamily="34" charset="0"/>
            </a:endParaRPr>
          </a:p>
          <a:p>
            <a:r>
              <a:rPr lang="sk-SK" b="0" i="0" dirty="0">
                <a:effectLst/>
                <a:latin typeface="Arial" panose="020B0604020202020204" pitchFamily="34" charset="0"/>
              </a:rPr>
              <a:t>Ma már jóformán csak </a:t>
            </a:r>
            <a:r>
              <a:rPr lang="sk-SK" dirty="0">
                <a:latin typeface="Arial" panose="020B0604020202020204" pitchFamily="34" charset="0"/>
              </a:rPr>
              <a:t>Alaszkában</a:t>
            </a:r>
            <a:r>
              <a:rPr lang="sk-SK" b="0" i="0" dirty="0">
                <a:effectLst/>
                <a:latin typeface="Arial" panose="020B0604020202020204" pitchFamily="34" charset="0"/>
              </a:rPr>
              <a:t>, Kanada </a:t>
            </a:r>
            <a:r>
              <a:rPr lang="sk-SK" b="0" i="1" dirty="0">
                <a:effectLst/>
                <a:latin typeface="Arial" panose="020B0604020202020204" pitchFamily="34" charset="0"/>
              </a:rPr>
              <a:t>Yukon</a:t>
            </a:r>
            <a:r>
              <a:rPr lang="sk-SK" b="0" i="0" dirty="0">
                <a:effectLst/>
                <a:latin typeface="Arial" panose="020B0604020202020204" pitchFamily="34" charset="0"/>
              </a:rPr>
              <a:t> tartományában és a </a:t>
            </a:r>
            <a:r>
              <a:rPr lang="sk-SK" dirty="0">
                <a:latin typeface="Arial" panose="020B0604020202020204" pitchFamily="34" charset="0"/>
              </a:rPr>
              <a:t>Sziklás-hegység</a:t>
            </a:r>
            <a:r>
              <a:rPr lang="sk-SK" b="0" i="0" dirty="0">
                <a:effectLst/>
                <a:latin typeface="Arial" panose="020B0604020202020204" pitchFamily="34" charset="0"/>
              </a:rPr>
              <a:t> nemzeti parkjaiban (</a:t>
            </a:r>
            <a:r>
              <a:rPr lang="sk-SK" dirty="0">
                <a:latin typeface="Arial" panose="020B0604020202020204" pitchFamily="34" charset="0"/>
              </a:rPr>
              <a:t>Yellowstone Nemzeti Park</a:t>
            </a:r>
            <a:r>
              <a:rPr lang="sk-SK" b="0" i="0" dirty="0">
                <a:effectLst/>
                <a:latin typeface="Arial" panose="020B0604020202020204" pitchFamily="34" charset="0"/>
              </a:rPr>
              <a:t> az </a:t>
            </a:r>
            <a:r>
              <a:rPr lang="sk-SK" dirty="0">
                <a:latin typeface="Arial" panose="020B0604020202020204" pitchFamily="34" charset="0"/>
              </a:rPr>
              <a:t>Egyesült Államokban</a:t>
            </a:r>
            <a:r>
              <a:rPr lang="sk-SK" b="0" i="0" dirty="0">
                <a:effectLst/>
                <a:latin typeface="Arial" panose="020B0604020202020204" pitchFamily="34" charset="0"/>
              </a:rPr>
              <a:t>, </a:t>
            </a:r>
            <a:r>
              <a:rPr lang="sk-SK" dirty="0">
                <a:latin typeface="Arial" panose="020B0604020202020204" pitchFamily="34" charset="0"/>
              </a:rPr>
              <a:t>Sziklás Hegység Park</a:t>
            </a:r>
            <a:r>
              <a:rPr lang="sk-SK" b="0" i="0" dirty="0">
                <a:effectLst/>
                <a:latin typeface="Arial" panose="020B0604020202020204" pitchFamily="34" charset="0"/>
              </a:rPr>
              <a:t> </a:t>
            </a:r>
            <a:r>
              <a:rPr lang="sk-SK" dirty="0">
                <a:latin typeface="Arial" panose="020B0604020202020204" pitchFamily="34" charset="0"/>
              </a:rPr>
              <a:t>Kanadában</a:t>
            </a:r>
            <a:r>
              <a:rPr lang="sk-SK" b="0" i="0" dirty="0">
                <a:effectLst/>
                <a:latin typeface="Arial" panose="020B0604020202020204" pitchFamily="34" charset="0"/>
              </a:rPr>
              <a:t> stb.) vannak olyan kiterjedt területek, ahol nagyobb számban és szinte háborítatlanul él.</a:t>
            </a:r>
            <a:endParaRPr lang="sk-SK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AFEC17A-93FA-4D55-8436-45A709C041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06242" y="1524000"/>
            <a:ext cx="6495732" cy="357988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D9CB4EAF-2726-4B28-A150-8EEA0181A0F3}"/>
              </a:ext>
            </a:extLst>
          </p:cNvPr>
          <p:cNvSpPr txBox="1"/>
          <p:nvPr/>
        </p:nvSpPr>
        <p:spPr>
          <a:xfrm>
            <a:off x="7011572" y="5518523"/>
            <a:ext cx="4226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 grizzly elterjedési területe</a:t>
            </a:r>
            <a:br>
              <a:rPr lang="sk-SK" dirty="0"/>
            </a:br>
            <a:r>
              <a:rPr lang="sk-SK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 sötét lila szín a jelenlegi</a:t>
            </a:r>
            <a:br>
              <a:rPr lang="sk-SK" dirty="0"/>
            </a:br>
            <a:r>
              <a:rPr lang="sk-SK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míg a világos az eredeti elterjedési</a:t>
            </a:r>
            <a:br>
              <a:rPr lang="sk-SK" dirty="0"/>
            </a:br>
            <a:r>
              <a:rPr lang="sk-SK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területet mutatja</a:t>
            </a:r>
            <a:endParaRPr lang="sk-SK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7FEB07F-669C-41CE-89D9-43AEBF860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774"/>
            <a:ext cx="520505" cy="73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8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390D2F-B9DA-4C6A-9311-864B71C5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1"/>
            <a:ext cx="3587261" cy="993220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Megjelenése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752C06-ED32-41CC-8BC5-91112A73F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153" y="993221"/>
            <a:ext cx="4718539" cy="5524259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Súlya: átlagosan 400 kg </a:t>
            </a:r>
          </a:p>
          <a:p>
            <a:pPr marL="0" indent="0">
              <a:buNone/>
            </a:pPr>
            <a:r>
              <a:rPr lang="sk-SK" dirty="0"/>
              <a:t>   ( élőhelytől függően).</a:t>
            </a:r>
          </a:p>
          <a:p>
            <a:r>
              <a:rPr lang="sk-SK" dirty="0"/>
              <a:t>Marmagassága: 1, 5 méter</a:t>
            </a:r>
          </a:p>
          <a:p>
            <a:r>
              <a:rPr lang="sk-SK" dirty="0"/>
              <a:t>Hátsó lábaira állva: 3 m is lehet</a:t>
            </a:r>
          </a:p>
          <a:p>
            <a:r>
              <a:rPr lang="sk-SK" dirty="0"/>
              <a:t>Ereje: iszonyúan erős, a 100-150 kilóval nehezebb bölényt is képes megölni.</a:t>
            </a:r>
          </a:p>
          <a:p>
            <a:r>
              <a:rPr lang="sk-SK" dirty="0"/>
              <a:t>Mozgása: bicegős, egyszerre lép az egy oldalon levő lábaival</a:t>
            </a:r>
          </a:p>
          <a:p>
            <a:r>
              <a:rPr lang="sk-SK" dirty="0"/>
              <a:t>Gyorsasága: </a:t>
            </a:r>
            <a:r>
              <a:rPr lang="sk-SK" b="0" i="0" dirty="0">
                <a:effectLst/>
                <a:latin typeface="Arial" panose="020B0604020202020204" pitchFamily="34" charset="0"/>
              </a:rPr>
              <a:t>sík terepen, rövid távon az 50 km/h sebességet is eléri. 50-100 méteres szakaszon még a vágtázó lóval is felveszi a versenyt.</a:t>
            </a:r>
            <a:endParaRPr lang="sk-SK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D586E50-E7D9-43EC-BB11-68BE9A8EF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366" y="144093"/>
            <a:ext cx="4241607" cy="297778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CC9C15F-1536-4258-B3A6-EFD1DFC4E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256" y="1754045"/>
            <a:ext cx="2853142" cy="4520146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8ADCD2D-FCE4-4831-857B-E4D83AC6A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990" y="3244407"/>
            <a:ext cx="3344592" cy="359543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3406AE9C-C1AC-417B-BEBC-06B3C303D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7372" y="1"/>
            <a:ext cx="684628" cy="9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9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9E86D9-A4F6-4481-9C53-1E29362B1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224" y="516835"/>
            <a:ext cx="4426315" cy="566012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Tudományos neve: </a:t>
            </a:r>
            <a:r>
              <a:rPr kumimoji="0" lang="sk-SK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Ursus arctos horribilis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sk-SK" dirty="0"/>
          </a:p>
          <a:p>
            <a:r>
              <a:rPr lang="sk-SK" dirty="0"/>
              <a:t>Táplálkozása: mindenevő, kb. 15 kg/nap</a:t>
            </a:r>
          </a:p>
          <a:p>
            <a:endParaRPr lang="sk-SK" dirty="0"/>
          </a:p>
          <a:p>
            <a:r>
              <a:rPr lang="sk-SK" dirty="0"/>
              <a:t>Élettartam: 25 év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>
                <a:latin typeface="Georgia" panose="02040502050405020303" pitchFamily="18" charset="0"/>
              </a:rPr>
              <a:t>Utódai száma: 1-4</a:t>
            </a:r>
            <a:endParaRPr lang="sk-SK" b="0" dirty="0">
              <a:effectLst/>
              <a:latin typeface="Georgia" panose="02040502050405020303" pitchFamily="18" charset="0"/>
            </a:endParaRPr>
          </a:p>
          <a:p>
            <a:endParaRPr lang="sk-SK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53C120C-B772-4953-838B-63AD0F4836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70574" y="3962400"/>
            <a:ext cx="4005066" cy="264102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70BE22F-1D34-4710-9EA5-BAA28DA81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983" y="3530550"/>
            <a:ext cx="3815340" cy="253893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A0F29BA-B6E6-46AA-92FF-C3FCC03E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072" y="1569047"/>
            <a:ext cx="6808206" cy="1059255"/>
          </a:xfrm>
          <a:prstGeom prst="rect">
            <a:avLst/>
          </a:prstGeom>
        </p:spPr>
      </p:pic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7E42D7F9-17C3-4938-891F-D93CAFCA453A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373217" y="2098675"/>
            <a:ext cx="8618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8338B65B-7C1A-4BBF-A23F-992127FD1089}"/>
              </a:ext>
            </a:extLst>
          </p:cNvPr>
          <p:cNvCxnSpPr>
            <a:cxnSpLocks/>
          </p:cNvCxnSpPr>
          <p:nvPr/>
        </p:nvCxnSpPr>
        <p:spPr>
          <a:xfrm>
            <a:off x="3432313" y="4412974"/>
            <a:ext cx="516835" cy="371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Kép 3">
            <a:extLst>
              <a:ext uri="{FF2B5EF4-FFF2-40B4-BE49-F238E27FC236}">
                <a16:creationId xmlns:a16="http://schemas.microsoft.com/office/drawing/2014/main" id="{D0D874AB-3926-4445-86CA-275C1DBAB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69485"/>
            <a:ext cx="554881" cy="7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3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6C1AAC-9958-4A65-8199-43AC7729E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530" y="208113"/>
            <a:ext cx="5181600" cy="5727020"/>
          </a:xfrm>
        </p:spPr>
        <p:txBody>
          <a:bodyPr/>
          <a:lstStyle/>
          <a:p>
            <a:pPr marL="0" indent="0">
              <a:buNone/>
            </a:pPr>
            <a:r>
              <a:rPr lang="sk-SK" sz="3200" b="1" dirty="0"/>
              <a:t>Érdekesség </a:t>
            </a:r>
          </a:p>
          <a:p>
            <a:pPr marL="0" indent="0">
              <a:buNone/>
            </a:pPr>
            <a:r>
              <a:rPr lang="sk-SK" dirty="0"/>
              <a:t>téli álom hossza: 152-213 nap</a:t>
            </a:r>
          </a:p>
          <a:p>
            <a:pPr marL="0" indent="0">
              <a:buNone/>
            </a:pPr>
            <a:r>
              <a:rPr lang="sk-SK" dirty="0"/>
              <a:t>karmai hossza eléreti a 13 centimétert is</a:t>
            </a:r>
          </a:p>
          <a:p>
            <a:pPr marL="0" indent="0">
              <a:buNone/>
            </a:pPr>
            <a:r>
              <a:rPr lang="sk-SK" dirty="0"/>
              <a:t>a felnőtt grizzly nem tud fára mászni</a:t>
            </a:r>
          </a:p>
          <a:p>
            <a:endParaRPr lang="sk-SK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4B7E976-3BFC-4757-B87B-3655BD69D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3" y="3208412"/>
            <a:ext cx="5662427" cy="3441475"/>
          </a:xfrm>
          <a:prstGeom prst="rect">
            <a:avLst/>
          </a:prstGeom>
        </p:spPr>
      </p:pic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1F49CAA6-C46E-431A-9AC4-696164F0C7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279" t="5562" r="3449" b="9053"/>
          <a:stretch/>
        </p:blipFill>
        <p:spPr>
          <a:xfrm>
            <a:off x="8288761" y="208113"/>
            <a:ext cx="3631096" cy="2875722"/>
          </a:xfrm>
          <a:solidFill>
            <a:schemeClr val="accent2">
              <a:lumMod val="75000"/>
            </a:schemeClr>
          </a:solidFill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89137431-0E3A-40CB-B9F0-24887BFCF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839" y="4383314"/>
            <a:ext cx="3033208" cy="2266573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E9F49454-43C6-4A48-84F7-61C04B062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2576739"/>
            <a:ext cx="2536369" cy="31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6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4BE7C3-9173-4B3A-AF77-5E248A92B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0994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FIGYELEM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EFED1D6-E6F9-4B7A-96C1-13DA6A4B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16696"/>
            <a:ext cx="9144000" cy="2541104"/>
          </a:xfrm>
        </p:spPr>
        <p:txBody>
          <a:bodyPr>
            <a:normAutofit lnSpcReduction="10000"/>
          </a:bodyPr>
          <a:lstStyle/>
          <a:p>
            <a:r>
              <a:rPr lang="sk-SK" dirty="0"/>
              <a:t>A medve nem játék maci! Egyik sem.</a:t>
            </a:r>
          </a:p>
          <a:p>
            <a:r>
              <a:rPr lang="sk-SK" dirty="0"/>
              <a:t>A medve ragadozó! </a:t>
            </a:r>
          </a:p>
          <a:p>
            <a:r>
              <a:rPr lang="sk-SK" dirty="0"/>
              <a:t>Ha veszélyt érez, az embert is megtámadja.</a:t>
            </a:r>
          </a:p>
          <a:p>
            <a:r>
              <a:rPr lang="sk-SK" dirty="0"/>
              <a:t>A karmaival, fogaival halálos sérülést tud okozni.</a:t>
            </a:r>
          </a:p>
          <a:p>
            <a:r>
              <a:rPr lang="sk-SK" dirty="0"/>
              <a:t>Ne menj  semmilyen medve területére!</a:t>
            </a:r>
          </a:p>
          <a:p>
            <a:r>
              <a:rPr lang="sk-SK" dirty="0"/>
              <a:t>A természetben szabadon élő medvével fotózkodni nagy butaság!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198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859360-339A-434E-AD38-4875E222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Filmek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8026C0-EA17-44BF-BBF7-0E391502D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Ragadozók-Grizzly 53 perc</a:t>
            </a:r>
          </a:p>
          <a:p>
            <a:pPr marL="0" indent="0">
              <a:buNone/>
            </a:pPr>
            <a:r>
              <a:rPr lang="sk-SK" dirty="0">
                <a:hlinkClick r:id="rId2"/>
              </a:rPr>
              <a:t>https://www.youtube.com/watch?v=V_dGjQiDpxA&amp;ab_channel=ZoltanMenyhart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A grizzly medve 2 perc</a:t>
            </a:r>
          </a:p>
          <a:p>
            <a:pPr marL="0" indent="0">
              <a:buNone/>
            </a:pPr>
            <a:r>
              <a:rPr lang="sk-SK" dirty="0">
                <a:hlinkClick r:id="rId3"/>
              </a:rPr>
              <a:t>https://www.youtube.com/watch?v=yCtJYYnxYxA&amp;t=31s&amp;ab_channel=Channelofanimals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Éhes medvék halásznak 4.30 perc</a:t>
            </a:r>
          </a:p>
          <a:p>
            <a:pPr marL="0" indent="0">
              <a:buNone/>
            </a:pPr>
            <a:r>
              <a:rPr lang="sk-SK" dirty="0"/>
              <a:t>https://www.youtube.com/watch?v=BeNZ9g_EWBs&amp;t=97s&amp;ab_channel=SzemafulMarg%C3%B3</a:t>
            </a:r>
          </a:p>
        </p:txBody>
      </p:sp>
    </p:spTree>
    <p:extLst>
      <p:ext uri="{BB962C8B-B14F-4D97-AF65-F5344CB8AC3E}">
        <p14:creationId xmlns:p14="http://schemas.microsoft.com/office/powerpoint/2010/main" val="194183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67E089-7BCB-4130-89EC-B38C63AB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Felhasznált irodalom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4039C8FF-2F9E-4AB8-8526-001627B12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https://web.archive.org/web/20070707025459/http://www.macibolt.hu/pag/grizzly_medve.php</a:t>
            </a:r>
            <a:endParaRPr lang="sk-SK" dirty="0"/>
          </a:p>
          <a:p>
            <a:r>
              <a:rPr lang="sk-SK" dirty="0">
                <a:hlinkClick r:id="rId3"/>
              </a:rPr>
              <a:t>http://3c.upol.cz/index.php/vseznalek?id=347</a:t>
            </a:r>
            <a:endParaRPr lang="sk-SK" dirty="0"/>
          </a:p>
          <a:p>
            <a:r>
              <a:rPr lang="sk-SK" dirty="0">
                <a:hlinkClick r:id="rId4"/>
              </a:rPr>
              <a:t>https://www.zoocam.info/dokumentarni-film-o-medvedech-grizzly/</a:t>
            </a:r>
            <a:endParaRPr lang="sk-SK" dirty="0"/>
          </a:p>
          <a:p>
            <a:r>
              <a:rPr lang="sk-SK" dirty="0">
                <a:hlinkClick r:id="rId5"/>
              </a:rPr>
              <a:t>https://sk.wikipedia.org/wiki/Medve%C4%8F_grizly</a:t>
            </a:r>
            <a:endParaRPr lang="sk-SK" dirty="0"/>
          </a:p>
          <a:p>
            <a:r>
              <a:rPr lang="sk-SK" dirty="0">
                <a:hlinkClick r:id="rId6"/>
              </a:rPr>
              <a:t>https://cs.wikipedia.org/wiki/Medv%C4%9Bd_grizzly</a:t>
            </a:r>
            <a:endParaRPr lang="sk-SK" dirty="0"/>
          </a:p>
          <a:p>
            <a:endParaRPr lang="sk-SK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D2EEBBD-23A5-4677-A6B5-41177B185F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9905" y="0"/>
            <a:ext cx="1032095" cy="146666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D1B0DFC-D583-41F8-A386-BE41630AC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391339"/>
            <a:ext cx="1032095" cy="14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86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517</Words>
  <Application>Microsoft Office PowerPoint</Application>
  <PresentationFormat>Szélesvásznú</PresentationFormat>
  <Paragraphs>58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Office-téma</vt:lpstr>
      <vt:lpstr>GRIZZLY MEDVE</vt:lpstr>
      <vt:lpstr>Nevének eredete</vt:lpstr>
      <vt:lpstr>Élőhelye</vt:lpstr>
      <vt:lpstr>Megjelenése</vt:lpstr>
      <vt:lpstr>PowerPoint-bemutató</vt:lpstr>
      <vt:lpstr>PowerPoint-bemutató</vt:lpstr>
      <vt:lpstr>FIGYELEM</vt:lpstr>
      <vt:lpstr>Filmek</vt:lpstr>
      <vt:lpstr>Felhasznált 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GRIZZLY MEDVE</dc:title>
  <dc:creator>InfinityMoney</dc:creator>
  <cp:lastModifiedBy>InfinityMoney</cp:lastModifiedBy>
  <cp:revision>21</cp:revision>
  <dcterms:created xsi:type="dcterms:W3CDTF">2021-09-30T13:59:00Z</dcterms:created>
  <dcterms:modified xsi:type="dcterms:W3CDTF">2021-10-07T15:59:20Z</dcterms:modified>
</cp:coreProperties>
</file>