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7" d="100"/>
          <a:sy n="77"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smtClean="0"/>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315511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3936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115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3614496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724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212010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05514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31755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72313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F8308C2-B2F7-4D5C-AB2B-FA2F015E2D35}" type="datetimeFigureOut">
              <a:rPr lang="hu-HU" smtClean="0"/>
              <a:t>2023. 02. 07.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58949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FF8308C2-B2F7-4D5C-AB2B-FA2F015E2D35}" type="datetimeFigureOut">
              <a:rPr lang="hu-HU" smtClean="0"/>
              <a:t>2023. 02. 07.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244618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FF8308C2-B2F7-4D5C-AB2B-FA2F015E2D35}" type="datetimeFigureOut">
              <a:rPr lang="hu-HU" smtClean="0"/>
              <a:t>2023. 02. 07.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301610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FF8308C2-B2F7-4D5C-AB2B-FA2F015E2D35}" type="datetimeFigureOut">
              <a:rPr lang="hu-HU" smtClean="0"/>
              <a:t>2023. 02. 07.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17415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308C2-B2F7-4D5C-AB2B-FA2F015E2D35}" type="datetimeFigureOut">
              <a:rPr lang="hu-HU" smtClean="0"/>
              <a:t>2023. 02. 07.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297230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smtClean="0"/>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F8308C2-B2F7-4D5C-AB2B-FA2F015E2D35}" type="datetimeFigureOut">
              <a:rPr lang="hu-HU" smtClean="0"/>
              <a:t>2023. 02. 07.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28702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F8308C2-B2F7-4D5C-AB2B-FA2F015E2D35}" type="datetimeFigureOut">
              <a:rPr lang="hu-HU" smtClean="0"/>
              <a:t>2023. 02. 07.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7EED91E-98DC-438D-9092-E02C81895C15}" type="slidenum">
              <a:rPr lang="hu-HU" smtClean="0"/>
              <a:t>‹#›</a:t>
            </a:fld>
            <a:endParaRPr lang="hu-HU"/>
          </a:p>
        </p:txBody>
      </p:sp>
    </p:spTree>
    <p:extLst>
      <p:ext uri="{BB962C8B-B14F-4D97-AF65-F5344CB8AC3E}">
        <p14:creationId xmlns:p14="http://schemas.microsoft.com/office/powerpoint/2010/main" val="26779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308C2-B2F7-4D5C-AB2B-FA2F015E2D35}" type="datetimeFigureOut">
              <a:rPr lang="hu-HU" smtClean="0"/>
              <a:t>2023. 02. 07.</a:t>
            </a:fld>
            <a:endParaRPr lang="hu-H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EED91E-98DC-438D-9092-E02C81895C15}" type="slidenum">
              <a:rPr lang="hu-HU" smtClean="0"/>
              <a:t>‹#›</a:t>
            </a:fld>
            <a:endParaRPr lang="hu-HU"/>
          </a:p>
        </p:txBody>
      </p:sp>
    </p:spTree>
    <p:extLst>
      <p:ext uri="{BB962C8B-B14F-4D97-AF65-F5344CB8AC3E}">
        <p14:creationId xmlns:p14="http://schemas.microsoft.com/office/powerpoint/2010/main" val="2687633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732536" y="976567"/>
            <a:ext cx="7766936" cy="1646302"/>
          </a:xfrm>
        </p:spPr>
        <p:txBody>
          <a:bodyPr/>
          <a:lstStyle/>
          <a:p>
            <a:r>
              <a:rPr lang="hu-HU" dirty="0" smtClean="0"/>
              <a:t>Orvosságok, füvek, fák</a:t>
            </a:r>
            <a:endParaRPr lang="hu-HU" dirty="0"/>
          </a:p>
        </p:txBody>
      </p:sp>
      <p:sp>
        <p:nvSpPr>
          <p:cNvPr id="3" name="Alcím 2"/>
          <p:cNvSpPr>
            <a:spLocks noGrp="1"/>
          </p:cNvSpPr>
          <p:nvPr>
            <p:ph type="subTitle" idx="1"/>
          </p:nvPr>
        </p:nvSpPr>
        <p:spPr>
          <a:xfrm>
            <a:off x="1732536" y="3349376"/>
            <a:ext cx="7766936" cy="1096899"/>
          </a:xfrm>
        </p:spPr>
        <p:txBody>
          <a:bodyPr/>
          <a:lstStyle/>
          <a:p>
            <a:pPr algn="r"/>
            <a:r>
              <a:rPr lang="hu-HU" dirty="0" smtClean="0"/>
              <a:t>V. Kerületi Hild József Általános Iskola </a:t>
            </a:r>
          </a:p>
          <a:p>
            <a:pPr algn="r"/>
            <a:r>
              <a:rPr lang="hu-HU" dirty="0" smtClean="0"/>
              <a:t>4.b</a:t>
            </a:r>
            <a:endParaRPr lang="hu-HU" dirty="0"/>
          </a:p>
        </p:txBody>
      </p:sp>
    </p:spTree>
    <p:extLst>
      <p:ext uri="{BB962C8B-B14F-4D97-AF65-F5344CB8AC3E}">
        <p14:creationId xmlns:p14="http://schemas.microsoft.com/office/powerpoint/2010/main" val="298808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5400" dirty="0" smtClean="0">
                <a:latin typeface="Times New Roman" panose="02020603050405020304" pitchFamily="18" charset="0"/>
                <a:cs typeface="Times New Roman" panose="02020603050405020304" pitchFamily="18" charset="0"/>
              </a:rPr>
              <a:t>Gyógynövények</a:t>
            </a:r>
            <a:endParaRPr lang="hu-HU" sz="54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77334" y="1540701"/>
            <a:ext cx="4583598" cy="4500661"/>
          </a:xfrm>
        </p:spPr>
        <p:txBody>
          <a:bodyPr/>
          <a:lstStyle/>
          <a:p>
            <a:r>
              <a:rPr lang="hu-HU" sz="3600" dirty="0" smtClean="0">
                <a:solidFill>
                  <a:srgbClr val="FF0000"/>
                </a:solidFill>
                <a:latin typeface="Times New Roman" panose="02020603050405020304" pitchFamily="18" charset="0"/>
                <a:cs typeface="Times New Roman" panose="02020603050405020304" pitchFamily="18" charset="0"/>
              </a:rPr>
              <a:t>Fűzfa</a:t>
            </a:r>
          </a:p>
          <a:p>
            <a:pPr marL="0" indent="0" algn="just">
              <a:buNone/>
            </a:pPr>
            <a:r>
              <a:rPr lang="hu-HU" sz="2000" b="0" i="0" dirty="0" smtClean="0">
                <a:solidFill>
                  <a:srgbClr val="202124"/>
                </a:solidFill>
                <a:effectLst/>
                <a:latin typeface="Times New Roman" panose="02020603050405020304" pitchFamily="18" charset="0"/>
                <a:cs typeface="Times New Roman" panose="02020603050405020304" pitchFamily="18" charset="0"/>
              </a:rPr>
              <a:t>A </a:t>
            </a:r>
            <a:r>
              <a:rPr lang="hu-HU" sz="2000" b="1" i="0" dirty="0" smtClean="0">
                <a:solidFill>
                  <a:srgbClr val="202124"/>
                </a:solidFill>
                <a:effectLst/>
                <a:latin typeface="Times New Roman" panose="02020603050405020304" pitchFamily="18" charset="0"/>
                <a:cs typeface="Times New Roman" panose="02020603050405020304" pitchFamily="18" charset="0"/>
              </a:rPr>
              <a:t>fűzfa</a:t>
            </a:r>
            <a:r>
              <a:rPr lang="hu-HU" sz="2000" b="0" i="0" dirty="0" smtClean="0">
                <a:solidFill>
                  <a:srgbClr val="202124"/>
                </a:solidFill>
                <a:effectLst/>
                <a:latin typeface="Times New Roman" panose="02020603050405020304" pitchFamily="18" charset="0"/>
                <a:cs typeface="Times New Roman" panose="02020603050405020304" pitchFamily="18" charset="0"/>
              </a:rPr>
              <a:t> kérgét láz és influenzás tünetek esetén, valamint fejfájás és egyéb fájdalom, illetve reumás panaszok esetén fájdalomcsillapításra használják. A virágja használatos méhösszehúzódásokra és álmatlanságra. Külsőleg a virágot fagyásra, sebekre, és fekélyek kezelésére használják</a:t>
            </a:r>
            <a:r>
              <a:rPr lang="hu-HU" b="0" i="0" dirty="0" smtClean="0">
                <a:solidFill>
                  <a:srgbClr val="202124"/>
                </a:solidFill>
                <a:effectLst/>
                <a:latin typeface="arial" panose="020B0604020202020204" pitchFamily="34" charset="0"/>
              </a:rPr>
              <a:t>.</a:t>
            </a:r>
            <a:endParaRPr lang="hu-HU" dirty="0"/>
          </a:p>
        </p:txBody>
      </p:sp>
      <p:pic>
        <p:nvPicPr>
          <p:cNvPr id="4" name="Kép 3"/>
          <p:cNvPicPr>
            <a:picLocks noChangeAspect="1"/>
          </p:cNvPicPr>
          <p:nvPr/>
        </p:nvPicPr>
        <p:blipFill>
          <a:blip r:embed="rId2"/>
          <a:stretch>
            <a:fillRect/>
          </a:stretch>
        </p:blipFill>
        <p:spPr>
          <a:xfrm>
            <a:off x="5369150" y="2146734"/>
            <a:ext cx="4525516" cy="3389769"/>
          </a:xfrm>
          <a:prstGeom prst="rect">
            <a:avLst/>
          </a:prstGeom>
        </p:spPr>
      </p:pic>
    </p:spTree>
    <p:extLst>
      <p:ext uri="{BB962C8B-B14F-4D97-AF65-F5344CB8AC3E}">
        <p14:creationId xmlns:p14="http://schemas.microsoft.com/office/powerpoint/2010/main" val="183176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8800" dirty="0" smtClean="0">
                <a:latin typeface="Times New Roman" panose="02020603050405020304" pitchFamily="18" charset="0"/>
                <a:cs typeface="Times New Roman" panose="02020603050405020304" pitchFamily="18" charset="0"/>
              </a:rPr>
              <a:t>Kakukkfű</a:t>
            </a:r>
            <a:endParaRPr lang="hu-HU" sz="88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77335" y="2268947"/>
            <a:ext cx="4846644" cy="3772415"/>
          </a:xfrm>
        </p:spPr>
        <p:txBody>
          <a:bodyPr>
            <a:normAutofit fontScale="92500" lnSpcReduction="10000"/>
          </a:bodyPr>
          <a:lstStyle/>
          <a:p>
            <a:pPr algn="just"/>
            <a:r>
              <a:rPr lang="hu-HU" sz="2400" dirty="0">
                <a:latin typeface="Times New Roman" panose="02020603050405020304" pitchFamily="18" charset="0"/>
                <a:cs typeface="Times New Roman" panose="02020603050405020304" pitchFamily="18" charset="0"/>
              </a:rPr>
              <a:t>A </a:t>
            </a:r>
            <a:r>
              <a:rPr lang="hu-HU" sz="2400" b="1" dirty="0" err="1">
                <a:latin typeface="Times New Roman" panose="02020603050405020304" pitchFamily="18" charset="0"/>
                <a:cs typeface="Times New Roman" panose="02020603050405020304" pitchFamily="18" charset="0"/>
              </a:rPr>
              <a:t>kakukkfüvet</a:t>
            </a:r>
            <a:r>
              <a:rPr lang="hu-HU" sz="2400" dirty="0">
                <a:latin typeface="Times New Roman" panose="02020603050405020304" pitchFamily="18" charset="0"/>
                <a:cs typeface="Times New Roman" panose="02020603050405020304" pitchFamily="18" charset="0"/>
              </a:rPr>
              <a:t> elsősorban köhögéssel járó légúti megbetegedések kezelésére alkalmazzák, de ezen kívül emésztőrendszeri görcsök enyhítésére is felhasználják. Az illóolaj inhalálva, illetve tea vagy kivonat formájában is alkalmazható. Hatást fejt ki a hörgőkre, így hígabb váladék elválasztását eredményezi a légutakban</a:t>
            </a:r>
            <a:r>
              <a:rPr lang="hu-HU" sz="2400" dirty="0" smtClean="0">
                <a:latin typeface="Times New Roman" panose="02020603050405020304" pitchFamily="18" charset="0"/>
                <a:cs typeface="Times New Roman" panose="02020603050405020304" pitchFamily="18" charset="0"/>
              </a:rPr>
              <a:t>.</a:t>
            </a:r>
          </a:p>
          <a:p>
            <a:pPr algn="just"/>
            <a:endParaRPr lang="hu-HU" dirty="0"/>
          </a:p>
        </p:txBody>
      </p:sp>
      <p:pic>
        <p:nvPicPr>
          <p:cNvPr id="4" name="Kép 3"/>
          <p:cNvPicPr>
            <a:picLocks noChangeAspect="1"/>
          </p:cNvPicPr>
          <p:nvPr/>
        </p:nvPicPr>
        <p:blipFill>
          <a:blip r:embed="rId2"/>
          <a:stretch>
            <a:fillRect/>
          </a:stretch>
        </p:blipFill>
        <p:spPr>
          <a:xfrm>
            <a:off x="5637197" y="2268946"/>
            <a:ext cx="4579633" cy="3054615"/>
          </a:xfrm>
          <a:prstGeom prst="rect">
            <a:avLst/>
          </a:prstGeom>
        </p:spPr>
      </p:pic>
    </p:spTree>
    <p:extLst>
      <p:ext uri="{BB962C8B-B14F-4D97-AF65-F5344CB8AC3E}">
        <p14:creationId xmlns:p14="http://schemas.microsoft.com/office/powerpoint/2010/main" val="279214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5400" dirty="0" smtClean="0">
                <a:latin typeface="Times New Roman" panose="02020603050405020304" pitchFamily="18" charset="0"/>
                <a:cs typeface="Times New Roman" panose="02020603050405020304" pitchFamily="18" charset="0"/>
              </a:rPr>
              <a:t>Macskagyökér</a:t>
            </a:r>
            <a:endParaRPr lang="hu-HU" sz="54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77334" y="2160589"/>
            <a:ext cx="6211981" cy="4382428"/>
          </a:xfrm>
        </p:spPr>
        <p:txBody>
          <a:bodyPr>
            <a:normAutofit/>
          </a:bodyPr>
          <a:lstStyle/>
          <a:p>
            <a:pPr algn="just"/>
            <a:r>
              <a:rPr lang="hu-HU" sz="2800" dirty="0" smtClean="0">
                <a:latin typeface="Times New Roman" panose="02020603050405020304" pitchFamily="18" charset="0"/>
                <a:cs typeface="Times New Roman" panose="02020603050405020304" pitchFamily="18" charset="0"/>
              </a:rPr>
              <a:t>A macskagyökér az egyik leghatásosabb nyugtató gyógynövény. Stresszoldásra, idegességre, szívdobogásra, fulladásra, asztmatikus rohamra, gyomor, béltraktus idegi eredetű bántalmai esetén is alkalmazzuk. Álmatlanságra, migrénes fejfájásra is ajánlott. Csökkenti az idegességből adódó magasabb vérnyomást.</a:t>
            </a:r>
            <a:endParaRPr lang="hu-HU" sz="28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a:stretch>
            <a:fillRect/>
          </a:stretch>
        </p:blipFill>
        <p:spPr>
          <a:xfrm>
            <a:off x="7393508" y="158750"/>
            <a:ext cx="1352550" cy="1771650"/>
          </a:xfrm>
          <a:prstGeom prst="rect">
            <a:avLst/>
          </a:prstGeom>
        </p:spPr>
      </p:pic>
      <p:pic>
        <p:nvPicPr>
          <p:cNvPr id="5" name="Kép 4"/>
          <p:cNvPicPr>
            <a:picLocks noChangeAspect="1"/>
          </p:cNvPicPr>
          <p:nvPr/>
        </p:nvPicPr>
        <p:blipFill>
          <a:blip r:embed="rId3"/>
          <a:stretch>
            <a:fillRect/>
          </a:stretch>
        </p:blipFill>
        <p:spPr>
          <a:xfrm>
            <a:off x="7044581" y="2160589"/>
            <a:ext cx="4458841" cy="2508098"/>
          </a:xfrm>
          <a:prstGeom prst="rect">
            <a:avLst/>
          </a:prstGeom>
        </p:spPr>
      </p:pic>
    </p:spTree>
    <p:extLst>
      <p:ext uri="{BB962C8B-B14F-4D97-AF65-F5344CB8AC3E}">
        <p14:creationId xmlns:p14="http://schemas.microsoft.com/office/powerpoint/2010/main" val="247360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7200" dirty="0" smtClean="0">
                <a:latin typeface="Times New Roman" panose="02020603050405020304" pitchFamily="18" charset="0"/>
                <a:cs typeface="Times New Roman" panose="02020603050405020304" pitchFamily="18" charset="0"/>
              </a:rPr>
              <a:t>Csalán</a:t>
            </a:r>
            <a:endParaRPr lang="hu-HU" sz="7200"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stretch>
            <a:fillRect/>
          </a:stretch>
        </p:blipFill>
        <p:spPr>
          <a:xfrm>
            <a:off x="6959666" y="2669099"/>
            <a:ext cx="3295029" cy="2241104"/>
          </a:xfrm>
          <a:prstGeom prst="rect">
            <a:avLst/>
          </a:prstGeom>
        </p:spPr>
      </p:pic>
      <p:sp>
        <p:nvSpPr>
          <p:cNvPr id="5" name="Téglalap 4"/>
          <p:cNvSpPr/>
          <p:nvPr/>
        </p:nvSpPr>
        <p:spPr>
          <a:xfrm>
            <a:off x="263047" y="1691014"/>
            <a:ext cx="6726475" cy="4524315"/>
          </a:xfrm>
          <a:prstGeom prst="rect">
            <a:avLst/>
          </a:prstGeom>
        </p:spPr>
        <p:txBody>
          <a:bodyPr wrap="square">
            <a:spAutoFit/>
          </a:bodyPr>
          <a:lstStyle/>
          <a:p>
            <a:pPr algn="just"/>
            <a:r>
              <a:rPr lang="hu-HU" sz="3200" dirty="0" smtClean="0">
                <a:latin typeface="Times New Roman" panose="02020603050405020304" pitchFamily="18" charset="0"/>
                <a:cs typeface="Times New Roman" panose="02020603050405020304" pitchFamily="18" charset="0"/>
              </a:rPr>
              <a:t>Ma elsősorban a csalánlevelek vizelethajtó hatását tartjuk számon. Egyik legjobb vértisztító, salaktalanító, méregtelenítő növény. A vesét fokozottabb vízkiválasztásra serkenti, csökkenti a vér húgysavszintjét, ezért hatékonyan alkalmazható köszvény, ízületi gyulladások, reumatikus megbetegedés kezelésére</a:t>
            </a: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751829"/>
      </p:ext>
    </p:extLst>
  </p:cSld>
  <p:clrMapOvr>
    <a:masterClrMapping/>
  </p:clrMapOvr>
</p:sld>
</file>

<file path=ppt/theme/theme1.xml><?xml version="1.0" encoding="utf-8"?>
<a:theme xmlns:a="http://schemas.openxmlformats.org/drawingml/2006/main" name="Fazetta">
  <a:themeElements>
    <a:clrScheme name="Fazet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TotalTime>
  <Words>191</Words>
  <Application>Microsoft Office PowerPoint</Application>
  <PresentationFormat>Szélesvásznú</PresentationFormat>
  <Paragraphs>12</Paragraphs>
  <Slides>5</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vt:i4>
      </vt:variant>
    </vt:vector>
  </HeadingPairs>
  <TitlesOfParts>
    <vt:vector size="11" baseType="lpstr">
      <vt:lpstr>Arial</vt:lpstr>
      <vt:lpstr>Arial</vt:lpstr>
      <vt:lpstr>Times New Roman</vt:lpstr>
      <vt:lpstr>Trebuchet MS</vt:lpstr>
      <vt:lpstr>Wingdings 3</vt:lpstr>
      <vt:lpstr>Fazetta</vt:lpstr>
      <vt:lpstr>Orvosságok, füvek, fák</vt:lpstr>
      <vt:lpstr>Gyógynövények</vt:lpstr>
      <vt:lpstr>Kakukkfű</vt:lpstr>
      <vt:lpstr>Macskagyökér</vt:lpstr>
      <vt:lpstr>Csalán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Orvosságok, füvek, fák</dc:title>
  <dc:creator>Malomka Tánya</dc:creator>
  <cp:lastModifiedBy>Malomka Tánya</cp:lastModifiedBy>
  <cp:revision>3</cp:revision>
  <dcterms:created xsi:type="dcterms:W3CDTF">2023-02-07T14:24:37Z</dcterms:created>
  <dcterms:modified xsi:type="dcterms:W3CDTF">2023-02-07T14:49:39Z</dcterms:modified>
</cp:coreProperties>
</file>